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1.xml" ContentType="application/vnd.openxmlformats-officedocument.themeOverride+xml"/>
  <Override PartName="/ppt/comments/modernComment_184_F36A7322.xml" ContentType="application/vnd.ms-powerpoint.comments+xml"/>
  <Override PartName="/ppt/comments/modernComment_1A7_62D94D61.xml" ContentType="application/vnd.ms-powerpoint.comments+xml"/>
  <Override PartName="/ppt/comments/modernComment_1A8_D0C43043.xml" ContentType="application/vnd.ms-powerpoint.comments+xml"/>
  <Override PartName="/ppt/comments/modernComment_185_CEB1A0D3.xml" ContentType="application/vnd.ms-powerpoint.comments+xml"/>
  <Override PartName="/ppt/comments/modernComment_19F_51350BB0.xml" ContentType="application/vnd.ms-powerpoint.comments+xml"/>
  <Override PartName="/ppt/comments/modernComment_1A9_21357621.xml" ContentType="application/vnd.ms-powerpoint.comments+xml"/>
  <Override PartName="/ppt/comments/modernComment_19B_FBEBB70D.xml" ContentType="application/vnd.ms-powerpoint.comments+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97" r:id="rId1"/>
  </p:sldMasterIdLst>
  <p:notesMasterIdLst>
    <p:notesMasterId r:id="rId55"/>
  </p:notesMasterIdLst>
  <p:sldIdLst>
    <p:sldId id="256" r:id="rId2"/>
    <p:sldId id="258" r:id="rId3"/>
    <p:sldId id="417" r:id="rId4"/>
    <p:sldId id="421" r:id="rId5"/>
    <p:sldId id="426" r:id="rId6"/>
    <p:sldId id="419" r:id="rId7"/>
    <p:sldId id="365" r:id="rId8"/>
    <p:sldId id="433" r:id="rId9"/>
    <p:sldId id="388" r:id="rId10"/>
    <p:sldId id="423" r:id="rId11"/>
    <p:sldId id="424" r:id="rId12"/>
    <p:sldId id="389" r:id="rId13"/>
    <p:sldId id="415" r:id="rId14"/>
    <p:sldId id="425" r:id="rId15"/>
    <p:sldId id="411" r:id="rId16"/>
    <p:sldId id="428" r:id="rId17"/>
    <p:sldId id="287" r:id="rId18"/>
    <p:sldId id="346" r:id="rId19"/>
    <p:sldId id="377" r:id="rId20"/>
    <p:sldId id="347" r:id="rId21"/>
    <p:sldId id="378" r:id="rId22"/>
    <p:sldId id="290" r:id="rId23"/>
    <p:sldId id="369" r:id="rId24"/>
    <p:sldId id="357" r:id="rId25"/>
    <p:sldId id="427" r:id="rId26"/>
    <p:sldId id="289" r:id="rId27"/>
    <p:sldId id="333" r:id="rId28"/>
    <p:sldId id="350" r:id="rId29"/>
    <p:sldId id="371" r:id="rId30"/>
    <p:sldId id="372" r:id="rId31"/>
    <p:sldId id="264" r:id="rId32"/>
    <p:sldId id="368" r:id="rId33"/>
    <p:sldId id="429" r:id="rId34"/>
    <p:sldId id="291" r:id="rId35"/>
    <p:sldId id="352" r:id="rId36"/>
    <p:sldId id="321" r:id="rId37"/>
    <p:sldId id="335" r:id="rId38"/>
    <p:sldId id="422" r:id="rId39"/>
    <p:sldId id="434" r:id="rId40"/>
    <p:sldId id="351" r:id="rId41"/>
    <p:sldId id="375" r:id="rId42"/>
    <p:sldId id="381" r:id="rId43"/>
    <p:sldId id="358" r:id="rId44"/>
    <p:sldId id="436" r:id="rId45"/>
    <p:sldId id="373" r:id="rId46"/>
    <p:sldId id="431" r:id="rId47"/>
    <p:sldId id="362" r:id="rId48"/>
    <p:sldId id="435" r:id="rId49"/>
    <p:sldId id="404" r:id="rId50"/>
    <p:sldId id="408" r:id="rId51"/>
    <p:sldId id="409" r:id="rId52"/>
    <p:sldId id="366" r:id="rId53"/>
    <p:sldId id="432" r:id="rId54"/>
  </p:sldIdLst>
  <p:sldSz cx="12192000" cy="6858000"/>
  <p:notesSz cx="6797675" cy="9926638"/>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E1B12B8-35AA-8716-0B19-A021ABD03CF5}" name="Komenda SPNT" initials="KS" userId="S::spnt2@kppspnt.onmicrosoft.com::259bb49e-8c18-4b8a-9972-45cefc3ef59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omenda SPNT"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1F1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 pośredni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7AC3CCA-C797-4891-BE02-D94E43425B78}" styleName="Styl pośredni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9D7B26C5-4107-4FEC-AEDC-1716B250A1EF}" styleName="Styl jasny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Bez stylu, siatka tabeli">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8603FDC-E32A-4AB5-989C-0864C3EAD2B8}" styleName="Styl z motywem 2 — Ak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25E5076-3810-47DD-B79F-674D7AD40C01}" styleName="Styl ciemny 1 — Ak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E9639D4-E3E2-4D34-9284-5A2195B3D0D7}" styleName="Styl jasny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16DA210-FB5B-4158-B5E0-FEB733F419BA}" styleName="Styl jasny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2D5ABB26-0587-4C30-8999-92F81FD0307C}" styleName="Bez stylu, bez siatki">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EC20E35-A176-4012-BC5E-935CFFF8708E}" styleName="Styl pośredni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799B23B-EC83-4686-B30A-512413B5E67A}" styleName="Styl jasny 3 — Ak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3B4B98B0-60AC-42C2-AFA5-B58CD77FA1E5}" styleName="Styl jasny 1 — Ak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93D81CF-94F2-401A-BA57-92F5A7B2D0C5}" styleName="Styl pośredni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8A107856-5554-42FB-B03E-39F5DBC370BA}" styleName="Styl pośredni 4 — Ak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505E3EF-67EA-436B-97B2-0124C06EBD24}" styleName="Styl pośredni 4 — Ak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F5AB1C69-6EDB-4FF4-983F-18BD219EF322}" styleName="Styl pośredni 2 — Ak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606" autoAdjust="0"/>
    <p:restoredTop sz="95417" autoAdjust="0"/>
  </p:normalViewPr>
  <p:slideViewPr>
    <p:cSldViewPr snapToGrid="0">
      <p:cViewPr varScale="1">
        <p:scale>
          <a:sx n="106" d="100"/>
          <a:sy n="106" d="100"/>
        </p:scale>
        <p:origin x="186" y="156"/>
      </p:cViewPr>
      <p:guideLst>
        <p:guide orient="horz" pos="2160"/>
        <p:guide pos="3840"/>
      </p:guideLst>
    </p:cSldViewPr>
  </p:slideViewPr>
  <p:outlineViewPr>
    <p:cViewPr>
      <p:scale>
        <a:sx n="33" d="100"/>
        <a:sy n="33" d="100"/>
      </p:scale>
      <p:origin x="0" y="-12996"/>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61" Type="http://schemas.microsoft.com/office/2018/10/relationships/authors" Target="author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pl-PL" sz="2400" noProof="0" dirty="0"/>
              <a:t>Porównanie</a:t>
            </a:r>
            <a:r>
              <a:rPr lang="en-US" sz="2400" dirty="0"/>
              <a:t> </a:t>
            </a:r>
            <a:r>
              <a:rPr lang="pl-PL" sz="2400" noProof="0" dirty="0"/>
              <a:t>ilości</a:t>
            </a:r>
            <a:r>
              <a:rPr lang="en-US" sz="2400" dirty="0"/>
              <a:t> </a:t>
            </a:r>
            <a:r>
              <a:rPr lang="pl-PL" sz="2400" noProof="0" dirty="0"/>
              <a:t>zdarzeń</a:t>
            </a:r>
            <a:r>
              <a:rPr lang="en-US" sz="2400" dirty="0"/>
              <a:t> w </a:t>
            </a:r>
            <a:r>
              <a:rPr lang="pl-PL" sz="2400" noProof="0" dirty="0"/>
              <a:t>rozbiciu</a:t>
            </a:r>
            <a:r>
              <a:rPr lang="en-US" sz="2400" dirty="0"/>
              <a:t> </a:t>
            </a:r>
            <a:r>
              <a:rPr lang="pl-PL" sz="2400" noProof="0" dirty="0"/>
              <a:t>na</a:t>
            </a:r>
            <a:r>
              <a:rPr lang="en-US" sz="2400" dirty="0"/>
              <a:t> </a:t>
            </a:r>
            <a:r>
              <a:rPr lang="pl-PL" sz="2400" noProof="0" dirty="0"/>
              <a:t>pożary</a:t>
            </a:r>
            <a:r>
              <a:rPr lang="en-US" sz="2400" dirty="0"/>
              <a:t>, </a:t>
            </a:r>
            <a:r>
              <a:rPr lang="pl-PL" sz="2400" noProof="0" dirty="0"/>
              <a:t>miejscowe</a:t>
            </a:r>
            <a:r>
              <a:rPr lang="en-US" sz="2400" dirty="0"/>
              <a:t> </a:t>
            </a:r>
            <a:r>
              <a:rPr lang="pl-PL" sz="2400" noProof="0" dirty="0"/>
              <a:t>zagrożenia</a:t>
            </a:r>
            <a:r>
              <a:rPr lang="en-US" sz="2400" dirty="0"/>
              <a:t> i </a:t>
            </a:r>
            <a:r>
              <a:rPr lang="pl-PL" sz="2400" noProof="0" dirty="0"/>
              <a:t>alarmy</a:t>
            </a:r>
            <a:r>
              <a:rPr lang="en-US" sz="2400" dirty="0"/>
              <a:t> </a:t>
            </a:r>
            <a:r>
              <a:rPr lang="pl-PL" sz="2400" noProof="0" dirty="0"/>
              <a:t>fałszywe</a:t>
            </a:r>
            <a:endParaRPr lang="en-US" sz="2400" dirty="0"/>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v>2023</c:v>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Arkusz1!$A$2:$D$2</c:f>
              <c:strCache>
                <c:ptCount val="4"/>
                <c:pt idx="0">
                  <c:v>Pożary</c:v>
                </c:pt>
                <c:pt idx="1">
                  <c:v>MZ</c:v>
                </c:pt>
                <c:pt idx="2">
                  <c:v>Alarmy Fałszywe</c:v>
                </c:pt>
                <c:pt idx="3">
                  <c:v>Razem</c:v>
                </c:pt>
              </c:strCache>
            </c:strRef>
          </c:cat>
          <c:val>
            <c:numRef>
              <c:f>Arkusz1!$A$3:$D$3</c:f>
              <c:numCache>
                <c:formatCode>General</c:formatCode>
                <c:ptCount val="4"/>
                <c:pt idx="0">
                  <c:v>196</c:v>
                </c:pt>
                <c:pt idx="1">
                  <c:v>773</c:v>
                </c:pt>
                <c:pt idx="2">
                  <c:v>42</c:v>
                </c:pt>
                <c:pt idx="3">
                  <c:v>1011</c:v>
                </c:pt>
              </c:numCache>
            </c:numRef>
          </c:val>
          <c:extLst>
            <c:ext xmlns:c16="http://schemas.microsoft.com/office/drawing/2014/chart" uri="{C3380CC4-5D6E-409C-BE32-E72D297353CC}">
              <c16:uniqueId val="{00000000-BAF6-4A31-BE77-44D1E4F9359A}"/>
            </c:ext>
          </c:extLst>
        </c:ser>
        <c:ser>
          <c:idx val="1"/>
          <c:order val="1"/>
          <c:tx>
            <c:v>2024</c:v>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Arkusz1!$A$2:$D$2</c:f>
              <c:strCache>
                <c:ptCount val="4"/>
                <c:pt idx="0">
                  <c:v>Pożary</c:v>
                </c:pt>
                <c:pt idx="1">
                  <c:v>MZ</c:v>
                </c:pt>
                <c:pt idx="2">
                  <c:v>Alarmy Fałszywe</c:v>
                </c:pt>
                <c:pt idx="3">
                  <c:v>Razem</c:v>
                </c:pt>
              </c:strCache>
            </c:strRef>
          </c:cat>
          <c:val>
            <c:numRef>
              <c:f>Arkusz1!$A$4:$D$4</c:f>
              <c:numCache>
                <c:formatCode>General</c:formatCode>
                <c:ptCount val="4"/>
                <c:pt idx="0">
                  <c:v>194</c:v>
                </c:pt>
                <c:pt idx="1">
                  <c:v>825</c:v>
                </c:pt>
                <c:pt idx="2">
                  <c:v>86</c:v>
                </c:pt>
                <c:pt idx="3">
                  <c:v>1105</c:v>
                </c:pt>
              </c:numCache>
            </c:numRef>
          </c:val>
          <c:extLst>
            <c:ext xmlns:c16="http://schemas.microsoft.com/office/drawing/2014/chart" uri="{C3380CC4-5D6E-409C-BE32-E72D297353CC}">
              <c16:uniqueId val="{00000001-BAF6-4A31-BE77-44D1E4F9359A}"/>
            </c:ext>
          </c:extLst>
        </c:ser>
        <c:dLbls>
          <c:showLegendKey val="0"/>
          <c:showVal val="0"/>
          <c:showCatName val="0"/>
          <c:showSerName val="0"/>
          <c:showPercent val="0"/>
          <c:showBubbleSize val="0"/>
        </c:dLbls>
        <c:gapWidth val="219"/>
        <c:overlap val="-27"/>
        <c:axId val="762763839"/>
        <c:axId val="762773919"/>
      </c:barChart>
      <c:catAx>
        <c:axId val="76276383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pl-PL"/>
          </a:p>
        </c:txPr>
        <c:crossAx val="762773919"/>
        <c:crosses val="autoZero"/>
        <c:auto val="1"/>
        <c:lblAlgn val="ctr"/>
        <c:lblOffset val="100"/>
        <c:noMultiLvlLbl val="0"/>
      </c:catAx>
      <c:valAx>
        <c:axId val="76277391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l-PL"/>
          </a:p>
        </c:txPr>
        <c:crossAx val="76276383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pl-P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l-PL"/>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bg1"/>
                </a:solidFill>
                <a:latin typeface="+mn-lt"/>
                <a:ea typeface="+mn-ea"/>
                <a:cs typeface="+mn-cs"/>
              </a:defRPr>
            </a:pPr>
            <a:r>
              <a:rPr lang="en-US" b="1" dirty="0">
                <a:solidFill>
                  <a:schemeClr val="bg1"/>
                </a:solidFill>
              </a:rPr>
              <a:t>202</a:t>
            </a:r>
            <a:r>
              <a:rPr lang="pl-PL" b="1" dirty="0">
                <a:solidFill>
                  <a:schemeClr val="bg1"/>
                </a:solidFill>
              </a:rPr>
              <a:t>4</a:t>
            </a:r>
            <a:endParaRPr lang="en-US" b="1" dirty="0">
              <a:solidFill>
                <a:schemeClr val="bg1"/>
              </a:solidFill>
            </a:endParaRPr>
          </a:p>
        </c:rich>
      </c:tx>
      <c:layout>
        <c:manualLayout>
          <c:xMode val="edge"/>
          <c:yMode val="edge"/>
          <c:x val="0.22562012473660231"/>
          <c:y val="0.1712806410441968"/>
        </c:manualLayout>
      </c:layout>
      <c:overlay val="0"/>
      <c:spPr>
        <a:noFill/>
        <a:ln>
          <a:noFill/>
        </a:ln>
        <a:effectLst/>
      </c:spPr>
      <c:txPr>
        <a:bodyPr rot="0" spcFirstLastPara="1" vertOverflow="ellipsis" vert="horz" wrap="square" anchor="ctr" anchorCtr="1"/>
        <a:lstStyle/>
        <a:p>
          <a:pPr>
            <a:defRPr sz="1862" b="1" i="0" u="none" strike="noStrike" kern="1200" spc="0" baseline="0">
              <a:solidFill>
                <a:schemeClr val="bg1"/>
              </a:solidFill>
              <a:latin typeface="+mn-lt"/>
              <a:ea typeface="+mn-ea"/>
              <a:cs typeface="+mn-cs"/>
            </a:defRPr>
          </a:pPr>
          <a:endParaRPr lang="en-US"/>
        </a:p>
      </c:txPr>
    </c:title>
    <c:autoTitleDeleted val="0"/>
    <c:plotArea>
      <c:layout>
        <c:manualLayout>
          <c:layoutTarget val="inner"/>
          <c:xMode val="edge"/>
          <c:yMode val="edge"/>
          <c:x val="0.30834790612895463"/>
          <c:y val="0.1798601334192971"/>
          <c:w val="0.39487285060278882"/>
          <c:h val="0.57037242931014065"/>
        </c:manualLayout>
      </c:layout>
      <c:pieChart>
        <c:varyColors val="1"/>
        <c:ser>
          <c:idx val="0"/>
          <c:order val="0"/>
          <c:tx>
            <c:strRef>
              <c:f>Arkusz1!$B$1</c:f>
              <c:strCache>
                <c:ptCount val="1"/>
                <c:pt idx="0">
                  <c:v>2023</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A0B-4511-8382-3145243326A4}"/>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901B-4246-A90F-D6CBD48552A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901B-4246-A90F-D6CBD48552A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901B-4246-A90F-D6CBD48552AF}"/>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Arkusz1!$A$2:$A$5</c:f>
              <c:strCache>
                <c:ptCount val="4"/>
                <c:pt idx="0">
                  <c:v>małe</c:v>
                </c:pt>
                <c:pt idx="1">
                  <c:v>średnie</c:v>
                </c:pt>
                <c:pt idx="2">
                  <c:v>duże</c:v>
                </c:pt>
                <c:pt idx="3">
                  <c:v>bardzo duże</c:v>
                </c:pt>
              </c:strCache>
            </c:strRef>
          </c:cat>
          <c:val>
            <c:numRef>
              <c:f>Arkusz1!$B$2:$B$5</c:f>
              <c:numCache>
                <c:formatCode>General</c:formatCode>
                <c:ptCount val="4"/>
                <c:pt idx="0">
                  <c:v>179</c:v>
                </c:pt>
                <c:pt idx="1">
                  <c:v>12</c:v>
                </c:pt>
                <c:pt idx="2">
                  <c:v>3</c:v>
                </c:pt>
                <c:pt idx="3">
                  <c:v>0</c:v>
                </c:pt>
              </c:numCache>
            </c:numRef>
          </c:val>
          <c:extLst>
            <c:ext xmlns:c16="http://schemas.microsoft.com/office/drawing/2014/chart" uri="{C3380CC4-5D6E-409C-BE32-E72D297353CC}">
              <c16:uniqueId val="{00000000-9A0B-4511-8382-3145243326A4}"/>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pl-P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l-PL"/>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18311127111200867"/>
          <c:y val="0.16276334962390832"/>
        </c:manualLayout>
      </c:layout>
      <c:overlay val="0"/>
      <c:spPr>
        <a:noFill/>
        <a:ln>
          <a:noFill/>
        </a:ln>
        <a:effectLst/>
      </c:spPr>
      <c:txPr>
        <a:bodyPr rot="0" spcFirstLastPara="1" vertOverflow="ellipsis" vert="horz" wrap="square" anchor="ctr" anchorCtr="1"/>
        <a:lstStyle/>
        <a:p>
          <a:pPr>
            <a:defRPr sz="1862" b="1" i="0" u="none" strike="noStrike" kern="1200" spc="0" baseline="0">
              <a:solidFill>
                <a:schemeClr val="bg1"/>
              </a:solidFill>
              <a:latin typeface="+mn-lt"/>
              <a:ea typeface="+mn-ea"/>
              <a:cs typeface="+mn-cs"/>
            </a:defRPr>
          </a:pPr>
          <a:endParaRPr lang="pl-PL"/>
        </a:p>
      </c:txPr>
    </c:title>
    <c:autoTitleDeleted val="0"/>
    <c:plotArea>
      <c:layout/>
      <c:pieChart>
        <c:varyColors val="1"/>
        <c:ser>
          <c:idx val="0"/>
          <c:order val="0"/>
          <c:tx>
            <c:strRef>
              <c:f>Arkusz1!$B$1</c:f>
              <c:strCache>
                <c:ptCount val="1"/>
                <c:pt idx="0">
                  <c:v>2024</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5A38-4C7F-BD86-A717D8796C8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5A38-4C7F-BD86-A717D8796C8B}"/>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5A38-4C7F-BD86-A717D8796C8B}"/>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5A38-4C7F-BD86-A717D8796C8B}"/>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5A38-4C7F-BD86-A717D8796C8B}"/>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Arkusz1!$A$2:$A$6</c:f>
              <c:strCache>
                <c:ptCount val="5"/>
                <c:pt idx="0">
                  <c:v>małe</c:v>
                </c:pt>
                <c:pt idx="1">
                  <c:v>lokalne</c:v>
                </c:pt>
                <c:pt idx="2">
                  <c:v>średnie</c:v>
                </c:pt>
                <c:pt idx="3">
                  <c:v>duże </c:v>
                </c:pt>
                <c:pt idx="4">
                  <c:v>klęski żywiołowe</c:v>
                </c:pt>
              </c:strCache>
            </c:strRef>
          </c:cat>
          <c:val>
            <c:numRef>
              <c:f>Arkusz1!$B$2:$B$6</c:f>
              <c:numCache>
                <c:formatCode>General</c:formatCode>
                <c:ptCount val="5"/>
                <c:pt idx="0">
                  <c:v>56</c:v>
                </c:pt>
                <c:pt idx="1">
                  <c:v>741</c:v>
                </c:pt>
                <c:pt idx="2">
                  <c:v>28</c:v>
                </c:pt>
                <c:pt idx="3">
                  <c:v>0</c:v>
                </c:pt>
              </c:numCache>
            </c:numRef>
          </c:val>
          <c:extLst>
            <c:ext xmlns:c16="http://schemas.microsoft.com/office/drawing/2014/chart" uri="{C3380CC4-5D6E-409C-BE32-E72D297353CC}">
              <c16:uniqueId val="{00000000-BEF7-46D3-BF0B-CDAD582EB5D9}"/>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1136277254391936"/>
          <c:y val="0.87993215165562533"/>
          <c:w val="0.83637219485545211"/>
          <c:h val="9.2845629297681032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pl-P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l-PL"/>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pl-PL"/>
              <a:t>Ilość zdarzeń wg wielkości przy pożarach w latach </a:t>
            </a:r>
          </a:p>
          <a:p>
            <a:pPr>
              <a:defRPr/>
            </a:pPr>
            <a:r>
              <a:rPr lang="pl-PL"/>
              <a:t>2023-2024</a:t>
            </a:r>
          </a:p>
        </c:rich>
      </c:tx>
      <c:layout>
        <c:manualLayout>
          <c:xMode val="edge"/>
          <c:yMode val="edge"/>
          <c:x val="0.11258092738407699"/>
          <c:y val="2.7777777777777776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pl-PL"/>
        </a:p>
      </c:txPr>
    </c:title>
    <c:autoTitleDeleted val="0"/>
    <c:plotArea>
      <c:layout/>
      <c:barChart>
        <c:barDir val="col"/>
        <c:grouping val="clustered"/>
        <c:varyColors val="0"/>
        <c:ser>
          <c:idx val="0"/>
          <c:order val="0"/>
          <c:tx>
            <c:strRef>
              <c:f>Arkusz1!$B$1</c:f>
              <c:strCache>
                <c:ptCount val="1"/>
                <c:pt idx="0">
                  <c:v>2023</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Arkusz1!$A$2:$A$5</c:f>
              <c:strCache>
                <c:ptCount val="4"/>
                <c:pt idx="0">
                  <c:v>Ofiary śmiertelne w pożarach</c:v>
                </c:pt>
                <c:pt idx="1">
                  <c:v>Ranni w pożarach</c:v>
                </c:pt>
                <c:pt idx="2">
                  <c:v>Ofiary śmiertelne w miejscowych zagrożeniach</c:v>
                </c:pt>
                <c:pt idx="3">
                  <c:v>Ranni w miejscowych zagrożeniach</c:v>
                </c:pt>
              </c:strCache>
            </c:strRef>
          </c:cat>
          <c:val>
            <c:numRef>
              <c:f>Arkusz1!$B$2:$B$5</c:f>
              <c:numCache>
                <c:formatCode>General</c:formatCode>
                <c:ptCount val="4"/>
                <c:pt idx="0">
                  <c:v>0</c:v>
                </c:pt>
                <c:pt idx="1">
                  <c:v>3</c:v>
                </c:pt>
                <c:pt idx="2">
                  <c:v>20</c:v>
                </c:pt>
                <c:pt idx="3">
                  <c:v>117</c:v>
                </c:pt>
              </c:numCache>
            </c:numRef>
          </c:val>
          <c:extLst>
            <c:ext xmlns:c16="http://schemas.microsoft.com/office/drawing/2014/chart" uri="{C3380CC4-5D6E-409C-BE32-E72D297353CC}">
              <c16:uniqueId val="{00000000-8F8C-4002-9ECC-E6CA7024EEF2}"/>
            </c:ext>
          </c:extLst>
        </c:ser>
        <c:ser>
          <c:idx val="1"/>
          <c:order val="1"/>
          <c:tx>
            <c:strRef>
              <c:f>Arkusz1!$C$1</c:f>
              <c:strCache>
                <c:ptCount val="1"/>
                <c:pt idx="0">
                  <c:v>2024</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Arkusz1!$A$2:$A$5</c:f>
              <c:strCache>
                <c:ptCount val="4"/>
                <c:pt idx="0">
                  <c:v>Ofiary śmiertelne w pożarach</c:v>
                </c:pt>
                <c:pt idx="1">
                  <c:v>Ranni w pożarach</c:v>
                </c:pt>
                <c:pt idx="2">
                  <c:v>Ofiary śmiertelne w miejscowych zagrożeniach</c:v>
                </c:pt>
                <c:pt idx="3">
                  <c:v>Ranni w miejscowych zagrożeniach</c:v>
                </c:pt>
              </c:strCache>
            </c:strRef>
          </c:cat>
          <c:val>
            <c:numRef>
              <c:f>Arkusz1!$C$2:$C$5</c:f>
              <c:numCache>
                <c:formatCode>General</c:formatCode>
                <c:ptCount val="4"/>
                <c:pt idx="0">
                  <c:v>2</c:v>
                </c:pt>
                <c:pt idx="1">
                  <c:v>15</c:v>
                </c:pt>
                <c:pt idx="2">
                  <c:v>30</c:v>
                </c:pt>
                <c:pt idx="3">
                  <c:v>117</c:v>
                </c:pt>
              </c:numCache>
            </c:numRef>
          </c:val>
          <c:extLst>
            <c:ext xmlns:c16="http://schemas.microsoft.com/office/drawing/2014/chart" uri="{C3380CC4-5D6E-409C-BE32-E72D297353CC}">
              <c16:uniqueId val="{00000001-8F8C-4002-9ECC-E6CA7024EEF2}"/>
            </c:ext>
          </c:extLst>
        </c:ser>
        <c:dLbls>
          <c:showLegendKey val="0"/>
          <c:showVal val="0"/>
          <c:showCatName val="0"/>
          <c:showSerName val="0"/>
          <c:showPercent val="0"/>
          <c:showBubbleSize val="0"/>
        </c:dLbls>
        <c:gapWidth val="219"/>
        <c:overlap val="-27"/>
        <c:axId val="1185292479"/>
        <c:axId val="1185292959"/>
      </c:barChart>
      <c:catAx>
        <c:axId val="11852924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pl-PL"/>
          </a:p>
        </c:txPr>
        <c:crossAx val="1185292959"/>
        <c:crosses val="autoZero"/>
        <c:auto val="1"/>
        <c:lblAlgn val="ctr"/>
        <c:lblOffset val="100"/>
        <c:noMultiLvlLbl val="0"/>
      </c:catAx>
      <c:valAx>
        <c:axId val="118529295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l-PL"/>
          </a:p>
        </c:txPr>
        <c:crossAx val="118529247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pl-P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l-PL"/>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r>
              <a:rPr lang="en-US" sz="2000" b="1" dirty="0">
                <a:solidFill>
                  <a:schemeClr val="bg1"/>
                </a:solidFill>
              </a:rPr>
              <a:t>ZATRUDNIENIE WG. KORPUSÓW</a:t>
            </a:r>
          </a:p>
        </c:rich>
      </c:tx>
      <c:layout>
        <c:manualLayout>
          <c:xMode val="edge"/>
          <c:yMode val="edge"/>
          <c:x val="0.13342199652190714"/>
          <c:y val="4.8523601605883156E-2"/>
        </c:manualLayout>
      </c:layout>
      <c:overlay val="0"/>
      <c:spPr>
        <a:noFill/>
        <a:ln>
          <a:noFill/>
        </a:ln>
        <a:effectLst/>
      </c:spPr>
      <c:txPr>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endParaRPr lang="pl-PL"/>
        </a:p>
      </c:txPr>
    </c:title>
    <c:autoTitleDeleted val="0"/>
    <c:plotArea>
      <c:layout/>
      <c:pieChart>
        <c:varyColors val="1"/>
        <c:ser>
          <c:idx val="0"/>
          <c:order val="0"/>
          <c:tx>
            <c:strRef>
              <c:f>Arkusz1!$B$1</c:f>
              <c:strCache>
                <c:ptCount val="1"/>
                <c:pt idx="0">
                  <c:v>Kolumna1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3-6380-4F7D-B874-08C12AFB661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5-6380-4F7D-B874-08C12AFB661B}"/>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6-6380-4F7D-B874-08C12AFB661B}"/>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4-6380-4F7D-B874-08C12AFB661B}"/>
              </c:ext>
            </c:extLst>
          </c:dPt>
          <c:dLbls>
            <c:dLbl>
              <c:idx val="0"/>
              <c:layout>
                <c:manualLayout>
                  <c:x val="-8.2412793505730136E-2"/>
                  <c:y val="0.19644751437027341"/>
                </c:manualLayout>
              </c:layout>
              <c:tx>
                <c:rich>
                  <a:bodyPr/>
                  <a:lstStyle/>
                  <a:p>
                    <a:fld id="{51BBE74D-7AA9-47A9-B274-35279AA29E49}" type="VALUE">
                      <a:rPr lang="en-US" sz="2000" smtClean="0"/>
                      <a:pPr/>
                      <a:t>[WARTOŚĆ]</a:t>
                    </a:fld>
                    <a:endParaRPr lang="en-US" sz="2000" baseline="0" dirty="0"/>
                  </a:p>
                  <a:p>
                    <a:r>
                      <a:rPr lang="en-US" sz="2000" baseline="0" dirty="0"/>
                      <a:t> </a:t>
                    </a:r>
                    <a:fld id="{51B92CAB-5C16-4AA1-ACEC-CC509B9EEAD9}" type="PERCENTAGE">
                      <a:rPr lang="en-US" sz="2000" baseline="0"/>
                      <a:pPr/>
                      <a:t>[PROCENTOWE]</a:t>
                    </a:fld>
                    <a:endParaRPr lang="en-US" sz="2000" baseline="0" dirty="0"/>
                  </a:p>
                </c:rich>
              </c:tx>
              <c:dLblPos val="bestFit"/>
              <c:showLegendKey val="0"/>
              <c:showVal val="1"/>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6380-4F7D-B874-08C12AFB661B}"/>
                </c:ext>
              </c:extLst>
            </c:dLbl>
            <c:dLbl>
              <c:idx val="1"/>
              <c:tx>
                <c:rich>
                  <a:bodyPr/>
                  <a:lstStyle/>
                  <a:p>
                    <a:fld id="{22587C52-F8C3-4A70-BBAA-E56F807EB669}" type="VALUE">
                      <a:rPr lang="en-US" smtClean="0"/>
                      <a:pPr/>
                      <a:t>[WARTOŚĆ]</a:t>
                    </a:fld>
                    <a:endParaRPr lang="en-US" baseline="0" dirty="0"/>
                  </a:p>
                  <a:p>
                    <a:r>
                      <a:rPr lang="en-US" baseline="0" dirty="0"/>
                      <a:t> </a:t>
                    </a:r>
                    <a:fld id="{2CC747B3-9BF3-456D-969C-73A3E7238689}" type="PERCENTAGE">
                      <a:rPr lang="en-US" baseline="0" dirty="0"/>
                      <a:pPr/>
                      <a:t>[PROCENTOWE]</a:t>
                    </a:fld>
                    <a:endParaRPr lang="en-US" baseline="0" dirty="0"/>
                  </a:p>
                </c:rich>
              </c:tx>
              <c:dLblPos val="ctr"/>
              <c:showLegendKey val="0"/>
              <c:showVal val="1"/>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6380-4F7D-B874-08C12AFB661B}"/>
                </c:ext>
              </c:extLst>
            </c:dLbl>
            <c:dLbl>
              <c:idx val="2"/>
              <c:tx>
                <c:rich>
                  <a:bodyPr/>
                  <a:lstStyle/>
                  <a:p>
                    <a:fld id="{CB729051-D6FB-413C-B1E9-306DF3BDC43A}" type="VALUE">
                      <a:rPr lang="en-US" smtClean="0"/>
                      <a:pPr/>
                      <a:t>[WARTOŚĆ]</a:t>
                    </a:fld>
                    <a:endParaRPr lang="en-US" dirty="0"/>
                  </a:p>
                  <a:p>
                    <a:fld id="{61254B16-87FD-43F9-A16F-94E568EDA298}" type="PERCENTAGE">
                      <a:rPr lang="en-US" baseline="0" smtClean="0"/>
                      <a:pPr/>
                      <a:t>[PROCENTOWE]</a:t>
                    </a:fld>
                    <a:endParaRPr lang="pl-PL"/>
                  </a:p>
                </c:rich>
              </c:tx>
              <c:dLblPos val="ctr"/>
              <c:showLegendKey val="0"/>
              <c:showVal val="1"/>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6380-4F7D-B874-08C12AFB661B}"/>
                </c:ext>
              </c:extLst>
            </c:dLbl>
            <c:dLbl>
              <c:idx val="3"/>
              <c:tx>
                <c:rich>
                  <a:bodyPr/>
                  <a:lstStyle/>
                  <a:p>
                    <a:fld id="{39FC34A3-E242-4B77-93F1-A4BC30D5A7C1}" type="VALUE">
                      <a:rPr lang="en-US" sz="2000" smtClean="0"/>
                      <a:pPr/>
                      <a:t>[WARTOŚĆ]</a:t>
                    </a:fld>
                    <a:endParaRPr lang="en-US" sz="2000" baseline="0" dirty="0"/>
                  </a:p>
                  <a:p>
                    <a:r>
                      <a:rPr lang="en-US" sz="2000" baseline="0" dirty="0"/>
                      <a:t> </a:t>
                    </a:r>
                    <a:fld id="{A878375D-4FF1-42EB-9FB4-221823BD98BC}" type="PERCENTAGE">
                      <a:rPr lang="en-US" sz="2000" baseline="0"/>
                      <a:pPr/>
                      <a:t>[PROCENTOWE]</a:t>
                    </a:fld>
                    <a:endParaRPr lang="en-US" sz="2000" baseline="0" dirty="0"/>
                  </a:p>
                </c:rich>
              </c:tx>
              <c:dLblPos val="ctr"/>
              <c:showLegendKey val="0"/>
              <c:showVal val="1"/>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6380-4F7D-B874-08C12AFB661B}"/>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mn-lt"/>
                    <a:ea typeface="+mn-ea"/>
                    <a:cs typeface="+mn-cs"/>
                  </a:defRPr>
                </a:pPr>
                <a:endParaRPr lang="pl-PL"/>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Arkusz1!$A$2:$A$5</c:f>
              <c:strCache>
                <c:ptCount val="4"/>
                <c:pt idx="0">
                  <c:v>OFICERSKI</c:v>
                </c:pt>
                <c:pt idx="1">
                  <c:v>ASPIRANCKI</c:v>
                </c:pt>
                <c:pt idx="2">
                  <c:v>PODOFICERSKI</c:v>
                </c:pt>
                <c:pt idx="3">
                  <c:v>SZEREGOWYCH</c:v>
                </c:pt>
              </c:strCache>
            </c:strRef>
          </c:cat>
          <c:val>
            <c:numRef>
              <c:f>Arkusz1!$B$2:$B$5</c:f>
              <c:numCache>
                <c:formatCode>General</c:formatCode>
                <c:ptCount val="4"/>
                <c:pt idx="0">
                  <c:v>4</c:v>
                </c:pt>
                <c:pt idx="1">
                  <c:v>13</c:v>
                </c:pt>
                <c:pt idx="2">
                  <c:v>19</c:v>
                </c:pt>
                <c:pt idx="3">
                  <c:v>10</c:v>
                </c:pt>
              </c:numCache>
            </c:numRef>
          </c:val>
          <c:extLst>
            <c:ext xmlns:c16="http://schemas.microsoft.com/office/drawing/2014/chart" uri="{C3380CC4-5D6E-409C-BE32-E72D297353CC}">
              <c16:uniqueId val="{00000000-6380-4F7D-B874-08C12AFB661B}"/>
            </c:ext>
          </c:extLst>
        </c:ser>
        <c:ser>
          <c:idx val="1"/>
          <c:order val="1"/>
          <c:tx>
            <c:strRef>
              <c:f>Arkusz1!$C$1</c:f>
              <c:strCache>
                <c:ptCount val="1"/>
                <c:pt idx="0">
                  <c:v>Kolumna2</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9-9038-43F5-A629-3054E06B6663}"/>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B-9038-43F5-A629-3054E06B6663}"/>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D-9038-43F5-A629-3054E06B6663}"/>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F-9038-43F5-A629-3054E06B6663}"/>
              </c:ext>
            </c:extLst>
          </c:dPt>
          <c:cat>
            <c:strRef>
              <c:f>Arkusz1!$A$2:$A$5</c:f>
              <c:strCache>
                <c:ptCount val="4"/>
                <c:pt idx="0">
                  <c:v>OFICERSKI</c:v>
                </c:pt>
                <c:pt idx="1">
                  <c:v>ASPIRANCKI</c:v>
                </c:pt>
                <c:pt idx="2">
                  <c:v>PODOFICERSKI</c:v>
                </c:pt>
                <c:pt idx="3">
                  <c:v>SZEREGOWYCH</c:v>
                </c:pt>
              </c:strCache>
            </c:strRef>
          </c:cat>
          <c:val>
            <c:numRef>
              <c:f>Arkusz1!$C$2:$C$5</c:f>
              <c:numCache>
                <c:formatCode>General</c:formatCode>
                <c:ptCount val="4"/>
              </c:numCache>
            </c:numRef>
          </c:val>
          <c:extLst>
            <c:ext xmlns:c16="http://schemas.microsoft.com/office/drawing/2014/chart" uri="{C3380CC4-5D6E-409C-BE32-E72D297353CC}">
              <c16:uniqueId val="{00000001-6380-4F7D-B874-08C12AFB661B}"/>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0"/>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pl-PL"/>
          </a:p>
        </c:txPr>
      </c:legendEntry>
      <c:legendEntry>
        <c:idx val="1"/>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pl-PL"/>
          </a:p>
        </c:txPr>
      </c:legendEntry>
      <c:legendEntry>
        <c:idx val="2"/>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pl-PL"/>
          </a:p>
        </c:txPr>
      </c:legendEntry>
      <c:legendEntry>
        <c:idx val="3"/>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pl-PL"/>
          </a:p>
        </c:txPr>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l-P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l-P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184_F36A7322.xml><?xml version="1.0" encoding="utf-8"?>
<p188:cmLst xmlns:a="http://schemas.openxmlformats.org/drawingml/2006/main" xmlns:r="http://schemas.openxmlformats.org/officeDocument/2006/relationships" xmlns:p188="http://schemas.microsoft.com/office/powerpoint/2018/8/main">
  <p188:cm id="{E3C26BEF-F420-4EA2-949E-D87A0B974D80}" authorId="{EE1B12B8-35AA-8716-0B19-A021ABD03CF5}" created="2025-03-04T12:02:35.246">
    <pc:sldMkLst xmlns:pc="http://schemas.microsoft.com/office/powerpoint/2013/main/command">
      <pc:docMk/>
      <pc:sldMk cId="4083839778" sldId="388"/>
    </pc:sldMkLst>
    <p188:txBody>
      <a:bodyPr/>
      <a:lstStyle/>
      <a:p>
        <a:r>
          <a:rPr lang="pl-PL"/>
          <a:t>14 stycznia 2024 roku o godzinie 6:36   zgłoszenie o pożarze chlewni w Zębowie.
Dyżurny SKKP w I fazie do działań zadysponował dwa zastępy gaśnicze i SD z JRG Nowy Tomyśl, dwa zastępy OSP Lwówek, dwa zastępy OSP Bolewice oraz zastęp OSP Zębowo.
Po przybyciu straży pożarnej na miejsce zdarzenia zastano palące się poddasze chlewni, na którym było składowane zboże i słoma, 
W budynku znajdowało się 46 szt. trzody chlewnej.
W pobliżu palącego się budynku znajdował się zagrożony dom oraz budynek gospodarczy.
Działania  polegały na zabezpieczeniu miejsca zdarzenia, podaniu sześciu prądów wody.
Rozpoczęto dysponowanie kolejnych zastępów straży pożarnych.
Zwierzęta z budynku ewakuowano. 
Z uwagi na poparzenia niektórych zwierząt, na miejsce został zadysponowany Powiatowy Lekarz Weterynarii.
Dalsze działania polegały na ręcznym usuwaniu i dogaszaniu palącej się słomy z poddasza. 
Na miejsce pożaru  przedstawiciele władz samorządowych i rady sołeckiej, którzy zorganizowali ciepłe napoje oraz posiłki regeneracyjne. 
Przybyła również grupa operacyjna WKW oraz grupa dronowa.
W działaniach brało udział 25 zastępów straży pożarnych z terenu powiatu nowotomyskiego, szamotulskiego oraz Komendy Wojewódzkiej PSP Poznań.</a:t>
        </a:r>
      </a:p>
    </p188:txBody>
  </p188:cm>
</p188:cmLst>
</file>

<file path=ppt/comments/modernComment_185_CEB1A0D3.xml><?xml version="1.0" encoding="utf-8"?>
<p188:cmLst xmlns:a="http://schemas.openxmlformats.org/drawingml/2006/main" xmlns:r="http://schemas.openxmlformats.org/officeDocument/2006/relationships" xmlns:p188="http://schemas.microsoft.com/office/powerpoint/2018/8/main">
  <p188:cm id="{2BBC5164-8446-4B9E-BF34-49B904899E34}" authorId="{EE1B12B8-35AA-8716-0B19-A021ABD03CF5}" created="2025-03-04T12:40:06.326">
    <pc:sldMkLst xmlns:pc="http://schemas.microsoft.com/office/powerpoint/2013/main/command">
      <pc:docMk/>
      <pc:sldMk cId="3467747539" sldId="389"/>
    </pc:sldMkLst>
    <p188:txBody>
      <a:bodyPr/>
      <a:lstStyle/>
      <a:p>
        <a:r>
          <a:rPr lang="pl-PL"/>
          <a:t>2 sierpnia 20249:36 
zgłoszenie o pożarze budynku inwentarskiego w miejscowości Bolewicko.
Dysponowanie:
JRG Nowy Tomyśl
OSP Miedzichowo, 
OSP Bolewice, 
OSP Jabłonka Stara,
OSP Grudna,
OSP Opalenica, 
OSP Bukowiec, 
OSP Trzciel.
Po przybyciu zastępów straży pożarnej na miejsce zdarzenia zastano budynek inwentarski objęty w całości pożarem o wymiarach 95mx10mx5m (budynek przygotowywany do hodowli indyków).
Działania gaśnicze natarcie okrążające
osiem prądów wody w tym z drabiny mechanicznej oraz podnośnika hydraulicznego.
Na miejscu obecny był również Wójt gminy Miedzichowo który zorganizował dla ratowników napoje oraz posiłek regeneracyjny. 
Działania zostały zakończone o godzinie 15:21, udział w akcji gaśniczej brało 17 zastępów i 58 strażaków.</a:t>
        </a:r>
      </a:p>
    </p188:txBody>
  </p188:cm>
</p188:cmLst>
</file>

<file path=ppt/comments/modernComment_19B_FBEBB70D.xml><?xml version="1.0" encoding="utf-8"?>
<p188:cmLst xmlns:a="http://schemas.openxmlformats.org/drawingml/2006/main" xmlns:r="http://schemas.openxmlformats.org/officeDocument/2006/relationships" xmlns:p188="http://schemas.microsoft.com/office/powerpoint/2018/8/main">
  <p188:cm id="{822FB0D4-E271-4CF3-9559-B2C4F710AAF0}" authorId="{EE1B12B8-35AA-8716-0B19-A021ABD03CF5}" created="2025-03-04T12:51:49.316">
    <pc:sldMkLst xmlns:pc="http://schemas.microsoft.com/office/powerpoint/2013/main/command">
      <pc:docMk/>
      <pc:sldMk cId="4226529037" sldId="411"/>
    </pc:sldMkLst>
    <p188:txBody>
      <a:bodyPr/>
      <a:lstStyle/>
      <a:p>
        <a:r>
          <a:rPr lang="pl-PL"/>
          <a:t> 21 listopada 2024 r 16:38 
zgłoszenie o wypadku samochodu ciężarowego oraz dwóch samochodów osobowych na DK 92 w okolicy skrzyżowania Posadowo – Konin 
Dysponowanie 
JRG Nowy Tomyśl
OSP Lwówek,
OSP Bukowiec (przebywający na zabezpieczeniu rejonu).
Po przybyciu zastępów na miejsce zdarzenia zastano dwa samochody osobowe
i ciężarówkę typu laweta przewożącą transporter bojowy (własność państwa Litwa), wszystkie pojazdy znajdowały się poza jezdnią. 
Pojazdami podróżowały łącznie trzy osoby - kierowcy, dwóch z nich znajdowało się pod opieką ZRM, który był na miejscu przed przyjazdem zastępów Straży Pożarnej, natomiast trzeci kierowca znajdował się w pojeździe osobowym.
Działania strażaków polegały na zabezpieczeniu i oświetleniu miejsca zdarzenia, ewakuacji osoby zamkniętej w pojeździe. 
Na miejsce został również zadysponowany śmigłowiec LPR. Ostatecznie wszyscy uczestnicy zdarzenia zostali przetransportowani do szpitali w Poznaniu oraz Nowego Tomyśla.</a:t>
        </a:r>
      </a:p>
    </p188:txBody>
  </p188:cm>
</p188:cmLst>
</file>

<file path=ppt/comments/modernComment_19F_51350BB0.xml><?xml version="1.0" encoding="utf-8"?>
<p188:cmLst xmlns:a="http://schemas.openxmlformats.org/drawingml/2006/main" xmlns:r="http://schemas.openxmlformats.org/officeDocument/2006/relationships" xmlns:p188="http://schemas.microsoft.com/office/powerpoint/2018/8/main">
  <p188:cm id="{3AECEB57-A8C2-4114-A514-3A4842F0079F}" authorId="{EE1B12B8-35AA-8716-0B19-A021ABD03CF5}" created="2025-03-04T12:43:02.442">
    <pc:sldMkLst xmlns:pc="http://schemas.microsoft.com/office/powerpoint/2013/main/command">
      <pc:docMk/>
      <pc:sldMk cId="1362430896" sldId="415"/>
    </pc:sldMkLst>
    <p188:txBody>
      <a:bodyPr/>
      <a:lstStyle/>
      <a:p>
        <a:r>
          <a:rPr lang="pl-PL"/>
          <a:t>29 października 2024 11:12 
zgłoszenie o przygniecionych pracownikach przez podest roboczy na terenie budowy hali w miejscowości Michorzewko. 
Dysponowanie 
zastępy z JRG Nowy Tomyśl 
OSP Kuślin oraz OSP Michorzewko.
Po przybyciu zastępów straży pożarnej na miejsce zdarzenia zastano dwóch mężczyzn, leżących na terenie budowy hali. Po rozpoznaniu przez Kierującego Działaniem Ratowniczym ustalono, iż mężczyźni podczas prac na ładowarce teleskopowej, spadli z wysokości, a następnie zostali przygnieceni przez podest, na którym wcześniej się znajdowali. Obie osoby zostały wydobyte spod podestu przez pracowników , przed przybyciem Straży Pożarnej.
Działania strażaków polegały w pierwszej kolejności na zabezpieczeniu miejsca zdarzenia oraz udzieleniu kwalifikowanej pierwszej pomocy osobom poszkodowanym. Po przyjeździe na miejsce zdarzenia Zespołu Ratownictwa Medycznego, ratownik medyczny wskutek odniesionych obrażeń odstąpił od medycznych czynności ratunkowych u 37-letniego mężczyzny. Druga osoba poszkodowana 18-letni mężczyzna w stanie ciężkim został zabrany do szpitala w Nowym Tomyślu. W trakcie działań przy użyciu drabiny mechanicznej strażacy ewakuowali dwóch mężczyzn, którzy utknęli na dachu budowanej hali, nie wymagali udzielenia kwalifikowanej pierwszej pomocy.
</a:t>
        </a:r>
      </a:p>
    </p188:txBody>
  </p188:cm>
</p188:cmLst>
</file>

<file path=ppt/comments/modernComment_1A7_62D94D61.xml><?xml version="1.0" encoding="utf-8"?>
<p188:cmLst xmlns:a="http://schemas.openxmlformats.org/drawingml/2006/main" xmlns:r="http://schemas.openxmlformats.org/officeDocument/2006/relationships" xmlns:p188="http://schemas.microsoft.com/office/powerpoint/2018/8/main">
  <p188:cm id="{5FB350AA-5538-4C15-83AA-60BE9B54799F}" authorId="{EE1B12B8-35AA-8716-0B19-A021ABD03CF5}" created="2025-03-04T12:18:09.204">
    <ac:deMkLst xmlns:ac="http://schemas.microsoft.com/office/drawing/2013/main/command">
      <pc:docMk xmlns:pc="http://schemas.microsoft.com/office/powerpoint/2013/main/command"/>
      <pc:sldMk xmlns:pc="http://schemas.microsoft.com/office/powerpoint/2013/main/command" cId="1658408289" sldId="423"/>
      <ac:spMk id="3" creationId="{220E9546-6D25-544E-E3C0-06A5249AEECD}"/>
    </ac:deMkLst>
    <p188:txBody>
      <a:bodyPr/>
      <a:lstStyle/>
      <a:p>
        <a:r>
          <a:rPr lang="pl-PL"/>
          <a:t>31 kwietnia 2024 o 16:11  zgłoszenie o zderzeniu 2 aut osobowych w m. Boruja Nowa.
Zadysponowane JRG i SP Boruja Kościelna.
W zdarzeniu brały udział 4 osoby
Działania:
zabezpieczeniu miejsca zdarzenia, 
KPP 
przygotowaniu miejsca lądowania LPR. 
1 śmiertelna
2 szpital
</a:t>
        </a:r>
      </a:p>
    </p188:txBody>
  </p188:cm>
</p188:cmLst>
</file>

<file path=ppt/comments/modernComment_1A8_D0C43043.xml><?xml version="1.0" encoding="utf-8"?>
<p188:cmLst xmlns:a="http://schemas.openxmlformats.org/drawingml/2006/main" xmlns:r="http://schemas.openxmlformats.org/officeDocument/2006/relationships" xmlns:p188="http://schemas.microsoft.com/office/powerpoint/2018/8/main">
  <p188:cm id="{541CC29A-7CE3-438D-BC83-221B4AC50734}" authorId="{EE1B12B8-35AA-8716-0B19-A021ABD03CF5}" created="2025-03-04T12:28:35.447">
    <ac:deMkLst xmlns:ac="http://schemas.microsoft.com/office/drawing/2013/main/command">
      <pc:docMk xmlns:pc="http://schemas.microsoft.com/office/powerpoint/2013/main/command"/>
      <pc:sldMk xmlns:pc="http://schemas.microsoft.com/office/powerpoint/2013/main/command" cId="3502518339" sldId="424"/>
      <ac:picMk id="4" creationId="{A0C37297-C3EC-7AF6-4890-6DAE465B9A0F}"/>
    </ac:deMkLst>
    <p188:txBody>
      <a:bodyPr/>
      <a:lstStyle/>
      <a:p>
        <a:r>
          <a:rPr lang="pl-PL"/>
          <a:t> 2 czerwca 2024 19:56 do
Zgłoszenie pożarze w bloku w miejscowości Sielinko.
Dysponowanie 
JRG Nowy Tomyśl,
JRG Grodzisk Wlkp, 
WSPPorażyn, 
OSP Opalenica, 
OSP Wojnowice.
Po przybyciu zastępów straży pożarnej na miejsce zdarzenia zastano rozwinięty pożar mieszkania na pierwszym piętrze dwukondygnacyjnego budynku wielorodzinnego. 
jedna osoba pozostała w mieszkaniu a reszta lokatorów ewakuowała się przed przybyciem służb. 
Odnalezienie poszkodowanego 
Ewakuacja 
KPP
LPR
</a:t>
        </a:r>
      </a:p>
    </p188:txBody>
  </p188:cm>
</p188:cmLst>
</file>

<file path=ppt/comments/modernComment_1A9_21357621.xml><?xml version="1.0" encoding="utf-8"?>
<p188:cmLst xmlns:a="http://schemas.openxmlformats.org/drawingml/2006/main" xmlns:r="http://schemas.openxmlformats.org/officeDocument/2006/relationships" xmlns:p188="http://schemas.microsoft.com/office/powerpoint/2018/8/main">
  <p188:cm id="{510BE30F-EBA4-4923-8E89-68C28D5553DD}" authorId="{EE1B12B8-35AA-8716-0B19-A021ABD03CF5}" created="2025-03-04T12:47:58.136">
    <pc:sldMkLst xmlns:pc="http://schemas.microsoft.com/office/powerpoint/2013/main/command">
      <pc:docMk/>
      <pc:sldMk cId="557151777" sldId="425"/>
    </pc:sldMkLst>
    <p188:txBody>
      <a:bodyPr/>
      <a:lstStyle/>
      <a:p>
        <a:r>
          <a:rPr lang="pl-PL"/>
          <a:t>12 listopada 2024 r 11:31 
zgłoszenie o pożarze  budynku mieszkalnego w miejscowości Zbąszyń.
Dysponowanie:
JRG Nowy Tomyśl
OSP Zbąszyń,
 OSP Chrośnica, 
OSP Przyprostynia 
 OSP Nądnia.
Po przybyciu zastępów straży pożarnej na miejsce zdarzenia zastano rozwinięty pożar w budynku mieszkalnym. W mieszkaniu na 3 kondygnacji pozostawała kobieta i jej trójka dzieci którym płomienie uniemożliwiły drogę ucieczki. 
Przed budynkiem znajdował się mężczyzna który przed przybyciem służb ratowniczych próbował dostać się do mieszkania ale niestety bezskutecznie. Pozostali lokatorzy ewakuowali się z budynku przed przybyciem służb ratowniczych. 
Działania strażaków polegały na zabezpieczeniu miejsca zdarzenia oraz dotarciu do okna na 3 kondygnacji budynku za pomocą drabiny przystawnej, dzięki czemu można było ewakuować uwięzioną przez pożar rodzinę. 
Osoby poszkodowane zostały natychmiast przekazane pod opiekę medyczną będącego już na miejscu Zespół Ratownictwa Medycznego. 
Po przebadaniu osób poszkodowanych ratownik medyczny podjął decyzję o transporcie mężczyzny do szpitala w Nowym Tomyślu, pozostałe osoby pozostały na miejscu zdarzenia i nie wymagały hospitalizacji. Podczas ewakuacji poszkodowanych jednocześnie prowadzona była akcja gaśnicza, w sumie podana trzy prądy wody w natarciu na palący się budynek. Dalsze działania polegały na oddymianiu wszystkich pomieszczeń, usuwaniu i przelewaniu nadpalonych elementów budynku. Dokonano również częściowej rozbiórki ścian i sufitów w celu wykluczenia ukrytych zarzewi ognia. </a:t>
        </a:r>
      </a:p>
    </p188:txBody>
  </p188:cm>
</p188:cmLst>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8908352-2D0E-4D2C-A53E-917C4F0FF503}"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01EEE915-DFB5-4C1B-8893-9525BA3B7A8B}">
      <dgm:prSet/>
      <dgm:spPr/>
      <dgm:t>
        <a:bodyPr/>
        <a:lstStyle/>
        <a:p>
          <a:r>
            <a:rPr lang="pl-PL" b="0" i="0" dirty="0"/>
            <a:t>210 nieprawidłowości w obiektach użyteczności publicznej </a:t>
          </a:r>
          <a:endParaRPr lang="en-US" dirty="0"/>
        </a:p>
      </dgm:t>
    </dgm:pt>
    <dgm:pt modelId="{DE484BB2-B51A-4772-B21E-9676CC100DAA}" type="parTrans" cxnId="{A7A89223-DB5E-4C01-B552-EB200EC2E86D}">
      <dgm:prSet/>
      <dgm:spPr/>
      <dgm:t>
        <a:bodyPr/>
        <a:lstStyle/>
        <a:p>
          <a:endParaRPr lang="en-US"/>
        </a:p>
      </dgm:t>
    </dgm:pt>
    <dgm:pt modelId="{147020E9-77BD-43E7-8CF0-EA7050BEF398}" type="sibTrans" cxnId="{A7A89223-DB5E-4C01-B552-EB200EC2E86D}">
      <dgm:prSet/>
      <dgm:spPr/>
      <dgm:t>
        <a:bodyPr/>
        <a:lstStyle/>
        <a:p>
          <a:endParaRPr lang="en-US"/>
        </a:p>
      </dgm:t>
    </dgm:pt>
    <dgm:pt modelId="{50995992-5698-4392-8706-208BEBDBECFE}">
      <dgm:prSet/>
      <dgm:spPr/>
      <dgm:t>
        <a:bodyPr/>
        <a:lstStyle/>
        <a:p>
          <a:r>
            <a:rPr lang="pl-PL" b="0" i="0" dirty="0"/>
            <a:t>39 nieprawidłowości  w obiektach zamieszkania zbiorowego</a:t>
          </a:r>
          <a:endParaRPr lang="en-US" dirty="0"/>
        </a:p>
      </dgm:t>
    </dgm:pt>
    <dgm:pt modelId="{BE742984-DD9D-4814-9BB1-245D377B5716}" type="parTrans" cxnId="{25FABB7C-503B-422F-B8C6-AEAD0E1D9C05}">
      <dgm:prSet/>
      <dgm:spPr/>
      <dgm:t>
        <a:bodyPr/>
        <a:lstStyle/>
        <a:p>
          <a:endParaRPr lang="en-US"/>
        </a:p>
      </dgm:t>
    </dgm:pt>
    <dgm:pt modelId="{E7F64BA4-B01B-48AF-92AC-808CFB3ECEED}" type="sibTrans" cxnId="{25FABB7C-503B-422F-B8C6-AEAD0E1D9C05}">
      <dgm:prSet/>
      <dgm:spPr/>
      <dgm:t>
        <a:bodyPr/>
        <a:lstStyle/>
        <a:p>
          <a:endParaRPr lang="en-US"/>
        </a:p>
      </dgm:t>
    </dgm:pt>
    <dgm:pt modelId="{B7768485-45C6-429D-A8D6-41F8D2807457}">
      <dgm:prSet/>
      <dgm:spPr/>
      <dgm:t>
        <a:bodyPr/>
        <a:lstStyle/>
        <a:p>
          <a:r>
            <a:rPr lang="pl-PL" b="0" i="0" dirty="0"/>
            <a:t>81 nieprawidłowości w budynkach produkcyjnych </a:t>
          </a:r>
          <a:br>
            <a:rPr lang="pl-PL" b="0" i="0" dirty="0"/>
          </a:br>
          <a:r>
            <a:rPr lang="pl-PL" b="0" i="0" dirty="0"/>
            <a:t>i magazynowych</a:t>
          </a:r>
          <a:endParaRPr lang="en-US" dirty="0"/>
        </a:p>
      </dgm:t>
    </dgm:pt>
    <dgm:pt modelId="{C9DEE98B-B14E-475B-96F6-02110C267D37}" type="parTrans" cxnId="{7B8506A6-41F3-4DF5-A371-2D32A9260527}">
      <dgm:prSet/>
      <dgm:spPr/>
      <dgm:t>
        <a:bodyPr/>
        <a:lstStyle/>
        <a:p>
          <a:endParaRPr lang="en-US"/>
        </a:p>
      </dgm:t>
    </dgm:pt>
    <dgm:pt modelId="{D0FE900F-441B-4F11-BF01-2DC733AC5CB4}" type="sibTrans" cxnId="{7B8506A6-41F3-4DF5-A371-2D32A9260527}">
      <dgm:prSet/>
      <dgm:spPr/>
      <dgm:t>
        <a:bodyPr/>
        <a:lstStyle/>
        <a:p>
          <a:endParaRPr lang="en-US"/>
        </a:p>
      </dgm:t>
    </dgm:pt>
    <dgm:pt modelId="{0C4C8304-41AC-42A8-B18F-484F3927BF80}">
      <dgm:prSet/>
      <dgm:spPr/>
      <dgm:t>
        <a:bodyPr/>
        <a:lstStyle/>
        <a:p>
          <a:r>
            <a:rPr lang="pl-PL" b="0" i="0" dirty="0"/>
            <a:t>10 nieprawidłowości w lasach </a:t>
          </a:r>
          <a:endParaRPr lang="en-US" dirty="0"/>
        </a:p>
      </dgm:t>
    </dgm:pt>
    <dgm:pt modelId="{89EF89FD-551A-4F2D-B4B9-0D829CB21809}" type="parTrans" cxnId="{D52E3FF6-66A6-490E-B6AD-8ED8850C3118}">
      <dgm:prSet/>
      <dgm:spPr/>
      <dgm:t>
        <a:bodyPr/>
        <a:lstStyle/>
        <a:p>
          <a:endParaRPr lang="en-US"/>
        </a:p>
      </dgm:t>
    </dgm:pt>
    <dgm:pt modelId="{4006FD16-F7C6-46A7-B329-40387528E8F6}" type="sibTrans" cxnId="{D52E3FF6-66A6-490E-B6AD-8ED8850C3118}">
      <dgm:prSet/>
      <dgm:spPr/>
      <dgm:t>
        <a:bodyPr/>
        <a:lstStyle/>
        <a:p>
          <a:endParaRPr lang="en-US"/>
        </a:p>
      </dgm:t>
    </dgm:pt>
    <dgm:pt modelId="{EBAB192D-9A97-4309-8AB8-238CBA583AD5}">
      <dgm:prSet/>
      <dgm:spPr/>
      <dgm:t>
        <a:bodyPr/>
        <a:lstStyle/>
        <a:p>
          <a:r>
            <a:rPr lang="pl-PL" b="0" i="0" dirty="0"/>
            <a:t>30 nieprawidłowości w budynkach mieszkalnych wielorodzinnych  </a:t>
          </a:r>
          <a:endParaRPr lang="en-US" dirty="0"/>
        </a:p>
      </dgm:t>
    </dgm:pt>
    <dgm:pt modelId="{F2D10097-5BBE-4A89-9BCC-D6C28DCC9C54}" type="parTrans" cxnId="{91DAE74C-C210-41C2-A341-60E30DFA8720}">
      <dgm:prSet/>
      <dgm:spPr/>
      <dgm:t>
        <a:bodyPr/>
        <a:lstStyle/>
        <a:p>
          <a:endParaRPr lang="pl-PL"/>
        </a:p>
      </dgm:t>
    </dgm:pt>
    <dgm:pt modelId="{04DDADE0-A9F9-4B44-9071-E3777A309BC1}" type="sibTrans" cxnId="{91DAE74C-C210-41C2-A341-60E30DFA8720}">
      <dgm:prSet/>
      <dgm:spPr/>
      <dgm:t>
        <a:bodyPr/>
        <a:lstStyle/>
        <a:p>
          <a:endParaRPr lang="pl-PL"/>
        </a:p>
      </dgm:t>
    </dgm:pt>
    <dgm:pt modelId="{67B83A2F-DADC-4576-B729-FDF86847838C}" type="pres">
      <dgm:prSet presAssocID="{08908352-2D0E-4D2C-A53E-917C4F0FF503}" presName="diagram" presStyleCnt="0">
        <dgm:presLayoutVars>
          <dgm:dir/>
          <dgm:resizeHandles val="exact"/>
        </dgm:presLayoutVars>
      </dgm:prSet>
      <dgm:spPr/>
    </dgm:pt>
    <dgm:pt modelId="{C72D4D09-53E9-4BD8-83A4-2EF94BD8C6BF}" type="pres">
      <dgm:prSet presAssocID="{01EEE915-DFB5-4C1B-8893-9525BA3B7A8B}" presName="node" presStyleLbl="node1" presStyleIdx="0" presStyleCnt="5">
        <dgm:presLayoutVars>
          <dgm:bulletEnabled val="1"/>
        </dgm:presLayoutVars>
      </dgm:prSet>
      <dgm:spPr/>
    </dgm:pt>
    <dgm:pt modelId="{F9D96401-AC82-47D3-BD1E-F030667BB6EC}" type="pres">
      <dgm:prSet presAssocID="{147020E9-77BD-43E7-8CF0-EA7050BEF398}" presName="sibTrans" presStyleCnt="0"/>
      <dgm:spPr/>
    </dgm:pt>
    <dgm:pt modelId="{0700DEF9-EE1A-481A-85B1-765358BF2DE6}" type="pres">
      <dgm:prSet presAssocID="{50995992-5698-4392-8706-208BEBDBECFE}" presName="node" presStyleLbl="node1" presStyleIdx="1" presStyleCnt="5" custLinFactNeighborX="-1065" custLinFactNeighborY="-319">
        <dgm:presLayoutVars>
          <dgm:bulletEnabled val="1"/>
        </dgm:presLayoutVars>
      </dgm:prSet>
      <dgm:spPr/>
    </dgm:pt>
    <dgm:pt modelId="{29676155-8D78-4108-AF30-9ECF5FB0B902}" type="pres">
      <dgm:prSet presAssocID="{E7F64BA4-B01B-48AF-92AC-808CFB3ECEED}" presName="sibTrans" presStyleCnt="0"/>
      <dgm:spPr/>
    </dgm:pt>
    <dgm:pt modelId="{02219619-8812-44F2-B8B3-2FA5895ACDA6}" type="pres">
      <dgm:prSet presAssocID="{B7768485-45C6-429D-A8D6-41F8D2807457}" presName="node" presStyleLbl="node1" presStyleIdx="2" presStyleCnt="5">
        <dgm:presLayoutVars>
          <dgm:bulletEnabled val="1"/>
        </dgm:presLayoutVars>
      </dgm:prSet>
      <dgm:spPr/>
    </dgm:pt>
    <dgm:pt modelId="{B354DF32-4886-46F1-830A-41E2AAACB14A}" type="pres">
      <dgm:prSet presAssocID="{D0FE900F-441B-4F11-BF01-2DC733AC5CB4}" presName="sibTrans" presStyleCnt="0"/>
      <dgm:spPr/>
    </dgm:pt>
    <dgm:pt modelId="{621617E7-41B8-49DC-A592-F2757405E12C}" type="pres">
      <dgm:prSet presAssocID="{0C4C8304-41AC-42A8-B18F-484F3927BF80}" presName="node" presStyleLbl="node1" presStyleIdx="3" presStyleCnt="5">
        <dgm:presLayoutVars>
          <dgm:bulletEnabled val="1"/>
        </dgm:presLayoutVars>
      </dgm:prSet>
      <dgm:spPr/>
    </dgm:pt>
    <dgm:pt modelId="{6E11AC4C-FFD0-42A2-A681-CB751024EE41}" type="pres">
      <dgm:prSet presAssocID="{4006FD16-F7C6-46A7-B329-40387528E8F6}" presName="sibTrans" presStyleCnt="0"/>
      <dgm:spPr/>
    </dgm:pt>
    <dgm:pt modelId="{8338A79C-8A20-4012-B18E-D430EFCFA317}" type="pres">
      <dgm:prSet presAssocID="{EBAB192D-9A97-4309-8AB8-238CBA583AD5}" presName="node" presStyleLbl="node1" presStyleIdx="4" presStyleCnt="5">
        <dgm:presLayoutVars>
          <dgm:bulletEnabled val="1"/>
        </dgm:presLayoutVars>
      </dgm:prSet>
      <dgm:spPr/>
    </dgm:pt>
  </dgm:ptLst>
  <dgm:cxnLst>
    <dgm:cxn modelId="{550CF008-6404-4174-8D20-BE316265EE12}" type="presOf" srcId="{B7768485-45C6-429D-A8D6-41F8D2807457}" destId="{02219619-8812-44F2-B8B3-2FA5895ACDA6}" srcOrd="0" destOrd="0" presId="urn:microsoft.com/office/officeart/2005/8/layout/default"/>
    <dgm:cxn modelId="{A7A89223-DB5E-4C01-B552-EB200EC2E86D}" srcId="{08908352-2D0E-4D2C-A53E-917C4F0FF503}" destId="{01EEE915-DFB5-4C1B-8893-9525BA3B7A8B}" srcOrd="0" destOrd="0" parTransId="{DE484BB2-B51A-4772-B21E-9676CC100DAA}" sibTransId="{147020E9-77BD-43E7-8CF0-EA7050BEF398}"/>
    <dgm:cxn modelId="{91DAE74C-C210-41C2-A341-60E30DFA8720}" srcId="{08908352-2D0E-4D2C-A53E-917C4F0FF503}" destId="{EBAB192D-9A97-4309-8AB8-238CBA583AD5}" srcOrd="4" destOrd="0" parTransId="{F2D10097-5BBE-4A89-9BCC-D6C28DCC9C54}" sibTransId="{04DDADE0-A9F9-4B44-9071-E3777A309BC1}"/>
    <dgm:cxn modelId="{25FABB7C-503B-422F-B8C6-AEAD0E1D9C05}" srcId="{08908352-2D0E-4D2C-A53E-917C4F0FF503}" destId="{50995992-5698-4392-8706-208BEBDBECFE}" srcOrd="1" destOrd="0" parTransId="{BE742984-DD9D-4814-9BB1-245D377B5716}" sibTransId="{E7F64BA4-B01B-48AF-92AC-808CFB3ECEED}"/>
    <dgm:cxn modelId="{1AE1F491-AB4B-4586-81AF-726DEF629A86}" type="presOf" srcId="{50995992-5698-4392-8706-208BEBDBECFE}" destId="{0700DEF9-EE1A-481A-85B1-765358BF2DE6}" srcOrd="0" destOrd="0" presId="urn:microsoft.com/office/officeart/2005/8/layout/default"/>
    <dgm:cxn modelId="{43B385A2-6596-423B-AF8F-527C6B7162E0}" type="presOf" srcId="{EBAB192D-9A97-4309-8AB8-238CBA583AD5}" destId="{8338A79C-8A20-4012-B18E-D430EFCFA317}" srcOrd="0" destOrd="0" presId="urn:microsoft.com/office/officeart/2005/8/layout/default"/>
    <dgm:cxn modelId="{7B8506A6-41F3-4DF5-A371-2D32A9260527}" srcId="{08908352-2D0E-4D2C-A53E-917C4F0FF503}" destId="{B7768485-45C6-429D-A8D6-41F8D2807457}" srcOrd="2" destOrd="0" parTransId="{C9DEE98B-B14E-475B-96F6-02110C267D37}" sibTransId="{D0FE900F-441B-4F11-BF01-2DC733AC5CB4}"/>
    <dgm:cxn modelId="{C1FD3DDD-3C44-4E4D-B463-893AE7680D2F}" type="presOf" srcId="{01EEE915-DFB5-4C1B-8893-9525BA3B7A8B}" destId="{C72D4D09-53E9-4BD8-83A4-2EF94BD8C6BF}" srcOrd="0" destOrd="0" presId="urn:microsoft.com/office/officeart/2005/8/layout/default"/>
    <dgm:cxn modelId="{445B3FF3-9EF4-4BDD-B7C1-A437C1266326}" type="presOf" srcId="{08908352-2D0E-4D2C-A53E-917C4F0FF503}" destId="{67B83A2F-DADC-4576-B729-FDF86847838C}" srcOrd="0" destOrd="0" presId="urn:microsoft.com/office/officeart/2005/8/layout/default"/>
    <dgm:cxn modelId="{418442F4-04F3-4FEE-9AD5-C7EB92A37D7C}" type="presOf" srcId="{0C4C8304-41AC-42A8-B18F-484F3927BF80}" destId="{621617E7-41B8-49DC-A592-F2757405E12C}" srcOrd="0" destOrd="0" presId="urn:microsoft.com/office/officeart/2005/8/layout/default"/>
    <dgm:cxn modelId="{D52E3FF6-66A6-490E-B6AD-8ED8850C3118}" srcId="{08908352-2D0E-4D2C-A53E-917C4F0FF503}" destId="{0C4C8304-41AC-42A8-B18F-484F3927BF80}" srcOrd="3" destOrd="0" parTransId="{89EF89FD-551A-4F2D-B4B9-0D829CB21809}" sibTransId="{4006FD16-F7C6-46A7-B329-40387528E8F6}"/>
    <dgm:cxn modelId="{0EBAEE29-732A-4416-A2CB-08F2946ED0E0}" type="presParOf" srcId="{67B83A2F-DADC-4576-B729-FDF86847838C}" destId="{C72D4D09-53E9-4BD8-83A4-2EF94BD8C6BF}" srcOrd="0" destOrd="0" presId="urn:microsoft.com/office/officeart/2005/8/layout/default"/>
    <dgm:cxn modelId="{8E56FAAF-2B4A-43B6-BFB9-9AC09CE58054}" type="presParOf" srcId="{67B83A2F-DADC-4576-B729-FDF86847838C}" destId="{F9D96401-AC82-47D3-BD1E-F030667BB6EC}" srcOrd="1" destOrd="0" presId="urn:microsoft.com/office/officeart/2005/8/layout/default"/>
    <dgm:cxn modelId="{1F2B35EA-ACB9-4F5B-86D0-68641942280E}" type="presParOf" srcId="{67B83A2F-DADC-4576-B729-FDF86847838C}" destId="{0700DEF9-EE1A-481A-85B1-765358BF2DE6}" srcOrd="2" destOrd="0" presId="urn:microsoft.com/office/officeart/2005/8/layout/default"/>
    <dgm:cxn modelId="{DEB258B9-F72F-4B99-9325-496040C65559}" type="presParOf" srcId="{67B83A2F-DADC-4576-B729-FDF86847838C}" destId="{29676155-8D78-4108-AF30-9ECF5FB0B902}" srcOrd="3" destOrd="0" presId="urn:microsoft.com/office/officeart/2005/8/layout/default"/>
    <dgm:cxn modelId="{C96818C3-1682-4DE6-800A-F1AC5712AF1D}" type="presParOf" srcId="{67B83A2F-DADC-4576-B729-FDF86847838C}" destId="{02219619-8812-44F2-B8B3-2FA5895ACDA6}" srcOrd="4" destOrd="0" presId="urn:microsoft.com/office/officeart/2005/8/layout/default"/>
    <dgm:cxn modelId="{A89E04B3-31AA-4116-A259-3DFE999FE964}" type="presParOf" srcId="{67B83A2F-DADC-4576-B729-FDF86847838C}" destId="{B354DF32-4886-46F1-830A-41E2AAACB14A}" srcOrd="5" destOrd="0" presId="urn:microsoft.com/office/officeart/2005/8/layout/default"/>
    <dgm:cxn modelId="{45F99BA9-3258-459F-B689-86D1B91D8CF2}" type="presParOf" srcId="{67B83A2F-DADC-4576-B729-FDF86847838C}" destId="{621617E7-41B8-49DC-A592-F2757405E12C}" srcOrd="6" destOrd="0" presId="urn:microsoft.com/office/officeart/2005/8/layout/default"/>
    <dgm:cxn modelId="{2BD021F9-24AE-49D1-B08F-E95C42D2767D}" type="presParOf" srcId="{67B83A2F-DADC-4576-B729-FDF86847838C}" destId="{6E11AC4C-FFD0-42A2-A681-CB751024EE41}" srcOrd="7" destOrd="0" presId="urn:microsoft.com/office/officeart/2005/8/layout/default"/>
    <dgm:cxn modelId="{14952D36-EDD6-47D4-9EDD-1C2A93D0B5E4}" type="presParOf" srcId="{67B83A2F-DADC-4576-B729-FDF86847838C}" destId="{8338A79C-8A20-4012-B18E-D430EFCFA317}"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0086039-87AF-4B9F-ACBB-57A538D1A3B6}" type="doc">
      <dgm:prSet loTypeId="urn:microsoft.com/office/officeart/2005/8/layout/process4" loCatId="process" qsTypeId="urn:microsoft.com/office/officeart/2005/8/quickstyle/3d2" qsCatId="3D" csTypeId="urn:microsoft.com/office/officeart/2005/8/colors/accent3_2" csCatId="accent3" phldr="1"/>
      <dgm:spPr/>
      <dgm:t>
        <a:bodyPr/>
        <a:lstStyle/>
        <a:p>
          <a:endParaRPr lang="en-US"/>
        </a:p>
      </dgm:t>
    </dgm:pt>
    <dgm:pt modelId="{016B3FE0-A417-4313-999B-6FF3BF2BD56A}">
      <dgm:prSet/>
      <dgm:spPr>
        <a:solidFill>
          <a:schemeClr val="accent3"/>
        </a:solidFill>
      </dgm:spPr>
      <dgm:t>
        <a:bodyPr/>
        <a:lstStyle/>
        <a:p>
          <a:r>
            <a:rPr lang="en-US" dirty="0">
              <a:solidFill>
                <a:schemeClr val="tx1"/>
              </a:solidFill>
            </a:rPr>
            <a:t>Na podstawie przeprowadzonych działań kontrolnych, w celu usunięcia stwierdzonych ni</a:t>
          </a:r>
          <a:r>
            <a:rPr lang="pl-PL" dirty="0">
              <a:solidFill>
                <a:schemeClr val="tx1"/>
              </a:solidFill>
            </a:rPr>
            <a:t>e</a:t>
          </a:r>
          <a:r>
            <a:rPr lang="en-US" dirty="0">
              <a:solidFill>
                <a:schemeClr val="tx1"/>
              </a:solidFill>
            </a:rPr>
            <a:t>prawidłowości przez właścicieli, zarządzających i użytkowników obiektów lub terenów, Komenda wszczęła postępowania nadzorczo - egzekucyjne, w ramach których:</a:t>
          </a:r>
        </a:p>
      </dgm:t>
    </dgm:pt>
    <dgm:pt modelId="{D327F5BF-8747-4C31-B28C-6AE971F1612C}" type="parTrans" cxnId="{14E8F229-1EBC-4278-9F51-663DC3D86CEA}">
      <dgm:prSet/>
      <dgm:spPr/>
      <dgm:t>
        <a:bodyPr/>
        <a:lstStyle/>
        <a:p>
          <a:endParaRPr lang="en-US"/>
        </a:p>
      </dgm:t>
    </dgm:pt>
    <dgm:pt modelId="{9C4ABD00-9538-413A-91D5-8128CD377B95}" type="sibTrans" cxnId="{14E8F229-1EBC-4278-9F51-663DC3D86CEA}">
      <dgm:prSet/>
      <dgm:spPr/>
      <dgm:t>
        <a:bodyPr/>
        <a:lstStyle/>
        <a:p>
          <a:endParaRPr lang="en-US"/>
        </a:p>
      </dgm:t>
    </dgm:pt>
    <dgm:pt modelId="{9D64F36F-ED35-4D27-9BD7-8F65A20D3A5C}">
      <dgm:prSet/>
      <dgm:spPr>
        <a:solidFill>
          <a:schemeClr val="bg1">
            <a:lumMod val="85000"/>
            <a:alpha val="90000"/>
          </a:schemeClr>
        </a:solidFill>
      </dgm:spPr>
      <dgm:t>
        <a:bodyPr/>
        <a:lstStyle/>
        <a:p>
          <a:r>
            <a:rPr lang="en-US" dirty="0" err="1"/>
            <a:t>wydano</a:t>
          </a:r>
          <a:r>
            <a:rPr lang="en-US" dirty="0"/>
            <a:t> </a:t>
          </a:r>
          <a:r>
            <a:rPr lang="pl-PL" dirty="0"/>
            <a:t>40</a:t>
          </a:r>
          <a:r>
            <a:rPr lang="en-US" dirty="0"/>
            <a:t> decyzji administracyjnych, </a:t>
          </a:r>
        </a:p>
      </dgm:t>
    </dgm:pt>
    <dgm:pt modelId="{A98D14AB-4B0E-436A-957C-F503013E88FD}" type="parTrans" cxnId="{DEBE0600-B2F9-461C-AC96-5EAC023CD0D1}">
      <dgm:prSet/>
      <dgm:spPr/>
      <dgm:t>
        <a:bodyPr/>
        <a:lstStyle/>
        <a:p>
          <a:endParaRPr lang="en-US"/>
        </a:p>
      </dgm:t>
    </dgm:pt>
    <dgm:pt modelId="{3AE74ABB-831E-4CCE-AA23-6465859ADD59}" type="sibTrans" cxnId="{DEBE0600-B2F9-461C-AC96-5EAC023CD0D1}">
      <dgm:prSet/>
      <dgm:spPr/>
      <dgm:t>
        <a:bodyPr/>
        <a:lstStyle/>
        <a:p>
          <a:endParaRPr lang="en-US"/>
        </a:p>
      </dgm:t>
    </dgm:pt>
    <dgm:pt modelId="{E7E42F20-B0D0-4BB9-8FCC-1E32B846B10C}">
      <dgm:prSet/>
      <dgm:spPr>
        <a:solidFill>
          <a:schemeClr val="bg1">
            <a:lumMod val="75000"/>
            <a:alpha val="90000"/>
          </a:schemeClr>
        </a:solidFill>
      </dgm:spPr>
      <dgm:t>
        <a:bodyPr/>
        <a:lstStyle/>
        <a:p>
          <a:r>
            <a:rPr lang="en-US" dirty="0" err="1"/>
            <a:t>wydano</a:t>
          </a:r>
          <a:r>
            <a:rPr lang="en-US" dirty="0"/>
            <a:t> </a:t>
          </a:r>
          <a:r>
            <a:rPr lang="pl-PL" dirty="0"/>
            <a:t>27</a:t>
          </a:r>
          <a:r>
            <a:rPr lang="en-US" dirty="0"/>
            <a:t> stanowisk w sprawie przekazania obiektów do użytkowania,</a:t>
          </a:r>
        </a:p>
      </dgm:t>
    </dgm:pt>
    <dgm:pt modelId="{6FFCB467-2535-484D-9663-2D6D32A21A00}" type="parTrans" cxnId="{6AFBE809-878A-4F0C-A7EA-B02271977BB4}">
      <dgm:prSet/>
      <dgm:spPr/>
      <dgm:t>
        <a:bodyPr/>
        <a:lstStyle/>
        <a:p>
          <a:endParaRPr lang="en-US"/>
        </a:p>
      </dgm:t>
    </dgm:pt>
    <dgm:pt modelId="{A724817E-A694-4F9B-9C0A-0060851914BC}" type="sibTrans" cxnId="{6AFBE809-878A-4F0C-A7EA-B02271977BB4}">
      <dgm:prSet/>
      <dgm:spPr/>
      <dgm:t>
        <a:bodyPr/>
        <a:lstStyle/>
        <a:p>
          <a:endParaRPr lang="en-US"/>
        </a:p>
      </dgm:t>
    </dgm:pt>
    <dgm:pt modelId="{A43B3C18-4E2E-44E4-8A05-460FD31E2966}">
      <dgm:prSet/>
      <dgm:spPr>
        <a:solidFill>
          <a:schemeClr val="bg1">
            <a:lumMod val="65000"/>
            <a:alpha val="90000"/>
          </a:schemeClr>
        </a:solidFill>
      </dgm:spPr>
      <dgm:t>
        <a:bodyPr/>
        <a:lstStyle/>
        <a:p>
          <a:r>
            <a:rPr lang="en-US" dirty="0" err="1"/>
            <a:t>wydano</a:t>
          </a:r>
          <a:r>
            <a:rPr lang="en-US" dirty="0"/>
            <a:t> </a:t>
          </a:r>
          <a:r>
            <a:rPr lang="pl-PL" dirty="0"/>
            <a:t>13</a:t>
          </a:r>
          <a:r>
            <a:rPr lang="en-US" dirty="0"/>
            <a:t> opini</a:t>
          </a:r>
          <a:r>
            <a:rPr lang="pl-PL" dirty="0"/>
            <a:t>i</a:t>
          </a:r>
          <a:r>
            <a:rPr lang="en-US" dirty="0"/>
            <a:t> </a:t>
          </a:r>
          <a:br>
            <a:rPr lang="pl-PL" dirty="0"/>
          </a:br>
          <a:r>
            <a:rPr lang="en-US" dirty="0"/>
            <a:t>w zakresie spełnienia wymagań przeciwpożarowych</a:t>
          </a:r>
        </a:p>
      </dgm:t>
    </dgm:pt>
    <dgm:pt modelId="{7E9DED6C-E16E-408F-B960-0E787846BBA2}" type="parTrans" cxnId="{5E7136A1-5EF0-47EE-AB28-91BB4B2ADBA6}">
      <dgm:prSet/>
      <dgm:spPr/>
      <dgm:t>
        <a:bodyPr/>
        <a:lstStyle/>
        <a:p>
          <a:endParaRPr lang="en-US"/>
        </a:p>
      </dgm:t>
    </dgm:pt>
    <dgm:pt modelId="{B2872B7F-C087-4422-A67C-B461557C0FF9}" type="sibTrans" cxnId="{5E7136A1-5EF0-47EE-AB28-91BB4B2ADBA6}">
      <dgm:prSet/>
      <dgm:spPr/>
      <dgm:t>
        <a:bodyPr/>
        <a:lstStyle/>
        <a:p>
          <a:endParaRPr lang="en-US"/>
        </a:p>
      </dgm:t>
    </dgm:pt>
    <dgm:pt modelId="{C06E0DDC-8109-4A4E-9B34-AEB637A9227D}">
      <dgm:prSet/>
      <dgm:spPr>
        <a:solidFill>
          <a:schemeClr val="bg1">
            <a:lumMod val="50000"/>
            <a:alpha val="90000"/>
          </a:schemeClr>
        </a:solidFill>
      </dgm:spPr>
      <dgm:t>
        <a:bodyPr/>
        <a:lstStyle/>
        <a:p>
          <a:r>
            <a:rPr lang="en-US" dirty="0" err="1"/>
            <a:t>wydano</a:t>
          </a:r>
          <a:r>
            <a:rPr lang="en-US" dirty="0"/>
            <a:t> </a:t>
          </a:r>
          <a:r>
            <a:rPr lang="pl-PL" dirty="0"/>
            <a:t>2</a:t>
          </a:r>
          <a:r>
            <a:rPr lang="en-US" dirty="0"/>
            <a:t> upomnie</a:t>
          </a:r>
          <a:r>
            <a:rPr lang="pl-PL" dirty="0"/>
            <a:t>nia</a:t>
          </a:r>
          <a:r>
            <a:rPr lang="en-US" dirty="0"/>
            <a:t> </a:t>
          </a:r>
          <a:br>
            <a:rPr lang="pl-PL" dirty="0"/>
          </a:br>
          <a:r>
            <a:rPr lang="en-US" dirty="0"/>
            <a:t>w </a:t>
          </a:r>
          <a:r>
            <a:rPr lang="en-US" dirty="0" err="1"/>
            <a:t>związku</a:t>
          </a:r>
          <a:r>
            <a:rPr lang="en-US" dirty="0"/>
            <a:t> </a:t>
          </a:r>
          <a:br>
            <a:rPr lang="pl-PL" dirty="0"/>
          </a:br>
          <a:r>
            <a:rPr lang="en-US" dirty="0"/>
            <a:t>z niewykonaniem obowiązków nałożonych decyzją</a:t>
          </a:r>
        </a:p>
      </dgm:t>
    </dgm:pt>
    <dgm:pt modelId="{5FE535E1-DFD3-49D0-AE3C-8840A564689A}" type="parTrans" cxnId="{B605565A-D4EF-47FA-8F5F-A029FB91707D}">
      <dgm:prSet/>
      <dgm:spPr/>
      <dgm:t>
        <a:bodyPr/>
        <a:lstStyle/>
        <a:p>
          <a:endParaRPr lang="en-US"/>
        </a:p>
      </dgm:t>
    </dgm:pt>
    <dgm:pt modelId="{E3EF130C-B4ED-4D72-A853-61CCCC9A31C5}" type="sibTrans" cxnId="{B605565A-D4EF-47FA-8F5F-A029FB91707D}">
      <dgm:prSet/>
      <dgm:spPr/>
      <dgm:t>
        <a:bodyPr/>
        <a:lstStyle/>
        <a:p>
          <a:endParaRPr lang="en-US"/>
        </a:p>
      </dgm:t>
    </dgm:pt>
    <dgm:pt modelId="{9E89461C-B745-445A-B421-D9E8EA3986F4}" type="pres">
      <dgm:prSet presAssocID="{60086039-87AF-4B9F-ACBB-57A538D1A3B6}" presName="Name0" presStyleCnt="0">
        <dgm:presLayoutVars>
          <dgm:dir/>
          <dgm:animLvl val="lvl"/>
          <dgm:resizeHandles val="exact"/>
        </dgm:presLayoutVars>
      </dgm:prSet>
      <dgm:spPr/>
    </dgm:pt>
    <dgm:pt modelId="{CB0E1E96-8A65-4911-85AD-5D23CD16145F}" type="pres">
      <dgm:prSet presAssocID="{016B3FE0-A417-4313-999B-6FF3BF2BD56A}" presName="boxAndChildren" presStyleCnt="0"/>
      <dgm:spPr/>
    </dgm:pt>
    <dgm:pt modelId="{1E89D64D-4F0F-4ABA-813D-15E3EE958520}" type="pres">
      <dgm:prSet presAssocID="{016B3FE0-A417-4313-999B-6FF3BF2BD56A}" presName="parentTextBox" presStyleLbl="node1" presStyleIdx="0" presStyleCnt="1"/>
      <dgm:spPr/>
    </dgm:pt>
    <dgm:pt modelId="{7F1900FE-1913-4F5C-B0A8-21064772CD18}" type="pres">
      <dgm:prSet presAssocID="{016B3FE0-A417-4313-999B-6FF3BF2BD56A}" presName="entireBox" presStyleLbl="node1" presStyleIdx="0" presStyleCnt="1" custLinFactNeighborY="1247"/>
      <dgm:spPr/>
    </dgm:pt>
    <dgm:pt modelId="{C33A70AB-DEEF-41EE-B74F-152B373A80EC}" type="pres">
      <dgm:prSet presAssocID="{016B3FE0-A417-4313-999B-6FF3BF2BD56A}" presName="descendantBox" presStyleCnt="0"/>
      <dgm:spPr/>
    </dgm:pt>
    <dgm:pt modelId="{ACE18368-C287-46FE-A72F-D01C30CF91F0}" type="pres">
      <dgm:prSet presAssocID="{9D64F36F-ED35-4D27-9BD7-8F65A20D3A5C}" presName="childTextBox" presStyleLbl="fgAccFollowNode1" presStyleIdx="0" presStyleCnt="4" custLinFactNeighborX="1019" custLinFactNeighborY="5732">
        <dgm:presLayoutVars>
          <dgm:bulletEnabled val="1"/>
        </dgm:presLayoutVars>
      </dgm:prSet>
      <dgm:spPr/>
    </dgm:pt>
    <dgm:pt modelId="{1FD15835-021C-41A3-9FE9-13837CEC01A6}" type="pres">
      <dgm:prSet presAssocID="{E7E42F20-B0D0-4BB9-8FCC-1E32B846B10C}" presName="childTextBox" presStyleLbl="fgAccFollowNode1" presStyleIdx="1" presStyleCnt="4" custLinFactNeighborX="0" custLinFactNeighborY="3613">
        <dgm:presLayoutVars>
          <dgm:bulletEnabled val="1"/>
        </dgm:presLayoutVars>
      </dgm:prSet>
      <dgm:spPr/>
    </dgm:pt>
    <dgm:pt modelId="{0C25B481-6E4F-4A3A-B970-0144840E1588}" type="pres">
      <dgm:prSet presAssocID="{A43B3C18-4E2E-44E4-8A05-460FD31E2966}" presName="childTextBox" presStyleLbl="fgAccFollowNode1" presStyleIdx="2" presStyleCnt="4" custLinFactNeighborX="0" custLinFactNeighborY="3489">
        <dgm:presLayoutVars>
          <dgm:bulletEnabled val="1"/>
        </dgm:presLayoutVars>
      </dgm:prSet>
      <dgm:spPr/>
    </dgm:pt>
    <dgm:pt modelId="{9E234A6B-4C18-4424-B346-81A4369E40A8}" type="pres">
      <dgm:prSet presAssocID="{C06E0DDC-8109-4A4E-9B34-AEB637A9227D}" presName="childTextBox" presStyleLbl="fgAccFollowNode1" presStyleIdx="3" presStyleCnt="4" custScaleY="100339" custLinFactNeighborX="-680" custLinFactNeighborY="4065">
        <dgm:presLayoutVars>
          <dgm:bulletEnabled val="1"/>
        </dgm:presLayoutVars>
      </dgm:prSet>
      <dgm:spPr/>
    </dgm:pt>
  </dgm:ptLst>
  <dgm:cxnLst>
    <dgm:cxn modelId="{DEBE0600-B2F9-461C-AC96-5EAC023CD0D1}" srcId="{016B3FE0-A417-4313-999B-6FF3BF2BD56A}" destId="{9D64F36F-ED35-4D27-9BD7-8F65A20D3A5C}" srcOrd="0" destOrd="0" parTransId="{A98D14AB-4B0E-436A-957C-F503013E88FD}" sibTransId="{3AE74ABB-831E-4CCE-AA23-6465859ADD59}"/>
    <dgm:cxn modelId="{6AFBE809-878A-4F0C-A7EA-B02271977BB4}" srcId="{016B3FE0-A417-4313-999B-6FF3BF2BD56A}" destId="{E7E42F20-B0D0-4BB9-8FCC-1E32B846B10C}" srcOrd="1" destOrd="0" parTransId="{6FFCB467-2535-484D-9663-2D6D32A21A00}" sibTransId="{A724817E-A694-4F9B-9C0A-0060851914BC}"/>
    <dgm:cxn modelId="{14E8F229-1EBC-4278-9F51-663DC3D86CEA}" srcId="{60086039-87AF-4B9F-ACBB-57A538D1A3B6}" destId="{016B3FE0-A417-4313-999B-6FF3BF2BD56A}" srcOrd="0" destOrd="0" parTransId="{D327F5BF-8747-4C31-B28C-6AE971F1612C}" sibTransId="{9C4ABD00-9538-413A-91D5-8128CD377B95}"/>
    <dgm:cxn modelId="{85F11155-8B27-4A71-BAD9-76762F3F9951}" type="presOf" srcId="{C06E0DDC-8109-4A4E-9B34-AEB637A9227D}" destId="{9E234A6B-4C18-4424-B346-81A4369E40A8}" srcOrd="0" destOrd="0" presId="urn:microsoft.com/office/officeart/2005/8/layout/process4"/>
    <dgm:cxn modelId="{B605565A-D4EF-47FA-8F5F-A029FB91707D}" srcId="{016B3FE0-A417-4313-999B-6FF3BF2BD56A}" destId="{C06E0DDC-8109-4A4E-9B34-AEB637A9227D}" srcOrd="3" destOrd="0" parTransId="{5FE535E1-DFD3-49D0-AE3C-8840A564689A}" sibTransId="{E3EF130C-B4ED-4D72-A853-61CCCC9A31C5}"/>
    <dgm:cxn modelId="{21556F83-0E93-4EDC-B377-A447782FCD93}" type="presOf" srcId="{60086039-87AF-4B9F-ACBB-57A538D1A3B6}" destId="{9E89461C-B745-445A-B421-D9E8EA3986F4}" srcOrd="0" destOrd="0" presId="urn:microsoft.com/office/officeart/2005/8/layout/process4"/>
    <dgm:cxn modelId="{5E7136A1-5EF0-47EE-AB28-91BB4B2ADBA6}" srcId="{016B3FE0-A417-4313-999B-6FF3BF2BD56A}" destId="{A43B3C18-4E2E-44E4-8A05-460FD31E2966}" srcOrd="2" destOrd="0" parTransId="{7E9DED6C-E16E-408F-B960-0E787846BBA2}" sibTransId="{B2872B7F-C087-4422-A67C-B461557C0FF9}"/>
    <dgm:cxn modelId="{ABEE7BAC-5A52-44E8-8F0E-5D2E5DC1835C}" type="presOf" srcId="{016B3FE0-A417-4313-999B-6FF3BF2BD56A}" destId="{1E89D64D-4F0F-4ABA-813D-15E3EE958520}" srcOrd="0" destOrd="0" presId="urn:microsoft.com/office/officeart/2005/8/layout/process4"/>
    <dgm:cxn modelId="{24867EB6-47E2-4EA3-9651-BB25072B3D1A}" type="presOf" srcId="{9D64F36F-ED35-4D27-9BD7-8F65A20D3A5C}" destId="{ACE18368-C287-46FE-A72F-D01C30CF91F0}" srcOrd="0" destOrd="0" presId="urn:microsoft.com/office/officeart/2005/8/layout/process4"/>
    <dgm:cxn modelId="{F9B5C5D1-50AE-45EB-A99F-707566A6E518}" type="presOf" srcId="{E7E42F20-B0D0-4BB9-8FCC-1E32B846B10C}" destId="{1FD15835-021C-41A3-9FE9-13837CEC01A6}" srcOrd="0" destOrd="0" presId="urn:microsoft.com/office/officeart/2005/8/layout/process4"/>
    <dgm:cxn modelId="{4378BCE2-307E-42C2-811A-E54F412586E0}" type="presOf" srcId="{A43B3C18-4E2E-44E4-8A05-460FD31E2966}" destId="{0C25B481-6E4F-4A3A-B970-0144840E1588}" srcOrd="0" destOrd="0" presId="urn:microsoft.com/office/officeart/2005/8/layout/process4"/>
    <dgm:cxn modelId="{C716F0E5-3D70-41B0-AA45-B937744EEA85}" type="presOf" srcId="{016B3FE0-A417-4313-999B-6FF3BF2BD56A}" destId="{7F1900FE-1913-4F5C-B0A8-21064772CD18}" srcOrd="1" destOrd="0" presId="urn:microsoft.com/office/officeart/2005/8/layout/process4"/>
    <dgm:cxn modelId="{5C02717C-591B-4DA1-8863-05CA8405C266}" type="presParOf" srcId="{9E89461C-B745-445A-B421-D9E8EA3986F4}" destId="{CB0E1E96-8A65-4911-85AD-5D23CD16145F}" srcOrd="0" destOrd="0" presId="urn:microsoft.com/office/officeart/2005/8/layout/process4"/>
    <dgm:cxn modelId="{7FB1117C-A244-4506-BE82-8B9768CB761A}" type="presParOf" srcId="{CB0E1E96-8A65-4911-85AD-5D23CD16145F}" destId="{1E89D64D-4F0F-4ABA-813D-15E3EE958520}" srcOrd="0" destOrd="0" presId="urn:microsoft.com/office/officeart/2005/8/layout/process4"/>
    <dgm:cxn modelId="{3B6A39C8-1016-4596-96D4-9CC58115AF3C}" type="presParOf" srcId="{CB0E1E96-8A65-4911-85AD-5D23CD16145F}" destId="{7F1900FE-1913-4F5C-B0A8-21064772CD18}" srcOrd="1" destOrd="0" presId="urn:microsoft.com/office/officeart/2005/8/layout/process4"/>
    <dgm:cxn modelId="{89FC6922-BAC3-421E-9637-380F837A356C}" type="presParOf" srcId="{CB0E1E96-8A65-4911-85AD-5D23CD16145F}" destId="{C33A70AB-DEEF-41EE-B74F-152B373A80EC}" srcOrd="2" destOrd="0" presId="urn:microsoft.com/office/officeart/2005/8/layout/process4"/>
    <dgm:cxn modelId="{FC976079-D6D2-475F-82EA-87FCFE932EBD}" type="presParOf" srcId="{C33A70AB-DEEF-41EE-B74F-152B373A80EC}" destId="{ACE18368-C287-46FE-A72F-D01C30CF91F0}" srcOrd="0" destOrd="0" presId="urn:microsoft.com/office/officeart/2005/8/layout/process4"/>
    <dgm:cxn modelId="{FE2F0B6A-5468-4988-9C51-A26A0DB0426D}" type="presParOf" srcId="{C33A70AB-DEEF-41EE-B74F-152B373A80EC}" destId="{1FD15835-021C-41A3-9FE9-13837CEC01A6}" srcOrd="1" destOrd="0" presId="urn:microsoft.com/office/officeart/2005/8/layout/process4"/>
    <dgm:cxn modelId="{9EA7BDBD-86B1-49E9-85D8-708B49C29DFA}" type="presParOf" srcId="{C33A70AB-DEEF-41EE-B74F-152B373A80EC}" destId="{0C25B481-6E4F-4A3A-B970-0144840E1588}" srcOrd="2" destOrd="0" presId="urn:microsoft.com/office/officeart/2005/8/layout/process4"/>
    <dgm:cxn modelId="{5E85C8BA-E010-461A-AD0F-7A338CBDC682}" type="presParOf" srcId="{C33A70AB-DEEF-41EE-B74F-152B373A80EC}" destId="{9E234A6B-4C18-4424-B346-81A4369E40A8}" srcOrd="3"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2D4D09-53E9-4BD8-83A4-2EF94BD8C6BF}">
      <dsp:nvSpPr>
        <dsp:cNvPr id="0" name=""/>
        <dsp:cNvSpPr/>
      </dsp:nvSpPr>
      <dsp:spPr>
        <a:xfrm>
          <a:off x="496903" y="2587"/>
          <a:ext cx="3116353" cy="1869812"/>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pl-PL" sz="2500" b="0" i="0" kern="1200" dirty="0"/>
            <a:t>210 nieprawidłowości w obiektach użyteczności publicznej </a:t>
          </a:r>
          <a:endParaRPr lang="en-US" sz="2500" kern="1200" dirty="0"/>
        </a:p>
      </dsp:txBody>
      <dsp:txXfrm>
        <a:off x="496903" y="2587"/>
        <a:ext cx="3116353" cy="1869812"/>
      </dsp:txXfrm>
    </dsp:sp>
    <dsp:sp modelId="{0700DEF9-EE1A-481A-85B1-765358BF2DE6}">
      <dsp:nvSpPr>
        <dsp:cNvPr id="0" name=""/>
        <dsp:cNvSpPr/>
      </dsp:nvSpPr>
      <dsp:spPr>
        <a:xfrm>
          <a:off x="3891702" y="0"/>
          <a:ext cx="3116353" cy="1869812"/>
        </a:xfrm>
        <a:prstGeom prst="rect">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pl-PL" sz="2500" b="0" i="0" kern="1200" dirty="0"/>
            <a:t>39 nieprawidłowości  w obiektach zamieszkania zbiorowego</a:t>
          </a:r>
          <a:endParaRPr lang="en-US" sz="2500" kern="1200" dirty="0"/>
        </a:p>
      </dsp:txBody>
      <dsp:txXfrm>
        <a:off x="3891702" y="0"/>
        <a:ext cx="3116353" cy="1869812"/>
      </dsp:txXfrm>
    </dsp:sp>
    <dsp:sp modelId="{02219619-8812-44F2-B8B3-2FA5895ACDA6}">
      <dsp:nvSpPr>
        <dsp:cNvPr id="0" name=""/>
        <dsp:cNvSpPr/>
      </dsp:nvSpPr>
      <dsp:spPr>
        <a:xfrm>
          <a:off x="7352880" y="2587"/>
          <a:ext cx="3116353" cy="1869812"/>
        </a:xfrm>
        <a:prstGeom prst="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pl-PL" sz="2500" b="0" i="0" kern="1200" dirty="0"/>
            <a:t>81 nieprawidłowości w budynkach produkcyjnych </a:t>
          </a:r>
          <a:br>
            <a:rPr lang="pl-PL" sz="2500" b="0" i="0" kern="1200" dirty="0"/>
          </a:br>
          <a:r>
            <a:rPr lang="pl-PL" sz="2500" b="0" i="0" kern="1200" dirty="0"/>
            <a:t>i magazynowych</a:t>
          </a:r>
          <a:endParaRPr lang="en-US" sz="2500" kern="1200" dirty="0"/>
        </a:p>
      </dsp:txBody>
      <dsp:txXfrm>
        <a:off x="7352880" y="2587"/>
        <a:ext cx="3116353" cy="1869812"/>
      </dsp:txXfrm>
    </dsp:sp>
    <dsp:sp modelId="{621617E7-41B8-49DC-A592-F2757405E12C}">
      <dsp:nvSpPr>
        <dsp:cNvPr id="0" name=""/>
        <dsp:cNvSpPr/>
      </dsp:nvSpPr>
      <dsp:spPr>
        <a:xfrm>
          <a:off x="2210897" y="2184034"/>
          <a:ext cx="3116353" cy="1869812"/>
        </a:xfrm>
        <a:prstGeom prst="rect">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pl-PL" sz="2500" b="0" i="0" kern="1200" dirty="0"/>
            <a:t>10 nieprawidłowości w lasach </a:t>
          </a:r>
          <a:endParaRPr lang="en-US" sz="2500" kern="1200" dirty="0"/>
        </a:p>
      </dsp:txBody>
      <dsp:txXfrm>
        <a:off x="2210897" y="2184034"/>
        <a:ext cx="3116353" cy="1869812"/>
      </dsp:txXfrm>
    </dsp:sp>
    <dsp:sp modelId="{8338A79C-8A20-4012-B18E-D430EFCFA317}">
      <dsp:nvSpPr>
        <dsp:cNvPr id="0" name=""/>
        <dsp:cNvSpPr/>
      </dsp:nvSpPr>
      <dsp:spPr>
        <a:xfrm>
          <a:off x="5638886" y="2184034"/>
          <a:ext cx="3116353" cy="1869812"/>
        </a:xfrm>
        <a:prstGeom prst="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pl-PL" sz="2500" b="0" i="0" kern="1200" dirty="0"/>
            <a:t>30 nieprawidłowości w budynkach mieszkalnych wielorodzinnych  </a:t>
          </a:r>
          <a:endParaRPr lang="en-US" sz="2500" kern="1200" dirty="0"/>
        </a:p>
      </dsp:txBody>
      <dsp:txXfrm>
        <a:off x="5638886" y="2184034"/>
        <a:ext cx="3116353" cy="18698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1900FE-1913-4F5C-B0A8-21064772CD18}">
      <dsp:nvSpPr>
        <dsp:cNvPr id="0" name=""/>
        <dsp:cNvSpPr/>
      </dsp:nvSpPr>
      <dsp:spPr>
        <a:xfrm>
          <a:off x="0" y="0"/>
          <a:ext cx="10352087" cy="4584555"/>
        </a:xfrm>
        <a:prstGeom prst="rect">
          <a:avLst/>
        </a:prstGeom>
        <a:solidFill>
          <a:schemeClr val="accent3"/>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6248" tIns="206248" rIns="206248" bIns="206248" numCol="1" spcCol="1270" anchor="ctr" anchorCtr="0">
          <a:noAutofit/>
        </a:bodyPr>
        <a:lstStyle/>
        <a:p>
          <a:pPr marL="0" lvl="0" indent="0" algn="ctr" defTabSz="1289050">
            <a:lnSpc>
              <a:spcPct val="90000"/>
            </a:lnSpc>
            <a:spcBef>
              <a:spcPct val="0"/>
            </a:spcBef>
            <a:spcAft>
              <a:spcPct val="35000"/>
            </a:spcAft>
            <a:buNone/>
          </a:pPr>
          <a:r>
            <a:rPr lang="en-US" sz="2900" kern="1200" dirty="0">
              <a:solidFill>
                <a:schemeClr val="tx1"/>
              </a:solidFill>
            </a:rPr>
            <a:t>Na podstawie przeprowadzonych działań kontrolnych, w celu usunięcia stwierdzonych ni</a:t>
          </a:r>
          <a:r>
            <a:rPr lang="pl-PL" sz="2900" kern="1200" dirty="0">
              <a:solidFill>
                <a:schemeClr val="tx1"/>
              </a:solidFill>
            </a:rPr>
            <a:t>e</a:t>
          </a:r>
          <a:r>
            <a:rPr lang="en-US" sz="2900" kern="1200" dirty="0">
              <a:solidFill>
                <a:schemeClr val="tx1"/>
              </a:solidFill>
            </a:rPr>
            <a:t>prawidłowości przez właścicieli, zarządzających i użytkowników obiektów lub terenów, Komenda wszczęła postępowania nadzorczo - egzekucyjne, w ramach których:</a:t>
          </a:r>
        </a:p>
      </dsp:txBody>
      <dsp:txXfrm>
        <a:off x="0" y="0"/>
        <a:ext cx="10352087" cy="2475659"/>
      </dsp:txXfrm>
    </dsp:sp>
    <dsp:sp modelId="{ACE18368-C287-46FE-A72F-D01C30CF91F0}">
      <dsp:nvSpPr>
        <dsp:cNvPr id="0" name=""/>
        <dsp:cNvSpPr/>
      </dsp:nvSpPr>
      <dsp:spPr>
        <a:xfrm>
          <a:off x="26371" y="2475659"/>
          <a:ext cx="2588021" cy="2108895"/>
        </a:xfrm>
        <a:prstGeom prst="rect">
          <a:avLst/>
        </a:prstGeom>
        <a:solidFill>
          <a:schemeClr val="bg1">
            <a:lumMod val="85000"/>
            <a:alpha val="90000"/>
          </a:schemeClr>
        </a:solidFill>
        <a:ln w="6350" cap="flat" cmpd="sng" algn="ctr">
          <a:solidFill>
            <a:schemeClr val="accent3">
              <a:alpha val="90000"/>
              <a:tint val="40000"/>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156464" tIns="27940" rIns="156464" bIns="27940" numCol="1" spcCol="1270" anchor="ctr" anchorCtr="0">
          <a:noAutofit/>
        </a:bodyPr>
        <a:lstStyle/>
        <a:p>
          <a:pPr marL="0" lvl="0" indent="0" algn="ctr" defTabSz="977900">
            <a:lnSpc>
              <a:spcPct val="90000"/>
            </a:lnSpc>
            <a:spcBef>
              <a:spcPct val="0"/>
            </a:spcBef>
            <a:spcAft>
              <a:spcPct val="35000"/>
            </a:spcAft>
            <a:buNone/>
          </a:pPr>
          <a:r>
            <a:rPr lang="en-US" sz="2200" kern="1200" dirty="0" err="1"/>
            <a:t>wydano</a:t>
          </a:r>
          <a:r>
            <a:rPr lang="en-US" sz="2200" kern="1200" dirty="0"/>
            <a:t> </a:t>
          </a:r>
          <a:r>
            <a:rPr lang="pl-PL" sz="2200" kern="1200" dirty="0"/>
            <a:t>40</a:t>
          </a:r>
          <a:r>
            <a:rPr lang="en-US" sz="2200" kern="1200" dirty="0"/>
            <a:t> decyzji administracyjnych, </a:t>
          </a:r>
        </a:p>
      </dsp:txBody>
      <dsp:txXfrm>
        <a:off x="26371" y="2475659"/>
        <a:ext cx="2588021" cy="2108895"/>
      </dsp:txXfrm>
    </dsp:sp>
    <dsp:sp modelId="{1FD15835-021C-41A3-9FE9-13837CEC01A6}">
      <dsp:nvSpPr>
        <dsp:cNvPr id="0" name=""/>
        <dsp:cNvSpPr/>
      </dsp:nvSpPr>
      <dsp:spPr>
        <a:xfrm>
          <a:off x="2588021" y="2460162"/>
          <a:ext cx="2588021" cy="2108895"/>
        </a:xfrm>
        <a:prstGeom prst="rect">
          <a:avLst/>
        </a:prstGeom>
        <a:solidFill>
          <a:schemeClr val="bg1">
            <a:lumMod val="75000"/>
            <a:alpha val="90000"/>
          </a:schemeClr>
        </a:solidFill>
        <a:ln w="6350" cap="flat" cmpd="sng" algn="ctr">
          <a:solidFill>
            <a:schemeClr val="accent3">
              <a:alpha val="90000"/>
              <a:tint val="40000"/>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156464" tIns="27940" rIns="156464" bIns="27940" numCol="1" spcCol="1270" anchor="ctr" anchorCtr="0">
          <a:noAutofit/>
        </a:bodyPr>
        <a:lstStyle/>
        <a:p>
          <a:pPr marL="0" lvl="0" indent="0" algn="ctr" defTabSz="977900">
            <a:lnSpc>
              <a:spcPct val="90000"/>
            </a:lnSpc>
            <a:spcBef>
              <a:spcPct val="0"/>
            </a:spcBef>
            <a:spcAft>
              <a:spcPct val="35000"/>
            </a:spcAft>
            <a:buNone/>
          </a:pPr>
          <a:r>
            <a:rPr lang="en-US" sz="2200" kern="1200" dirty="0" err="1"/>
            <a:t>wydano</a:t>
          </a:r>
          <a:r>
            <a:rPr lang="en-US" sz="2200" kern="1200" dirty="0"/>
            <a:t> </a:t>
          </a:r>
          <a:r>
            <a:rPr lang="pl-PL" sz="2200" kern="1200" dirty="0"/>
            <a:t>27</a:t>
          </a:r>
          <a:r>
            <a:rPr lang="en-US" sz="2200" kern="1200" dirty="0"/>
            <a:t> stanowisk w sprawie przekazania obiektów do użytkowania,</a:t>
          </a:r>
        </a:p>
      </dsp:txBody>
      <dsp:txXfrm>
        <a:off x="2588021" y="2460162"/>
        <a:ext cx="2588021" cy="2108895"/>
      </dsp:txXfrm>
    </dsp:sp>
    <dsp:sp modelId="{0C25B481-6E4F-4A3A-B970-0144840E1588}">
      <dsp:nvSpPr>
        <dsp:cNvPr id="0" name=""/>
        <dsp:cNvSpPr/>
      </dsp:nvSpPr>
      <dsp:spPr>
        <a:xfrm>
          <a:off x="5176043" y="2457547"/>
          <a:ext cx="2588021" cy="2108895"/>
        </a:xfrm>
        <a:prstGeom prst="rect">
          <a:avLst/>
        </a:prstGeom>
        <a:solidFill>
          <a:schemeClr val="bg1">
            <a:lumMod val="65000"/>
            <a:alpha val="90000"/>
          </a:schemeClr>
        </a:solidFill>
        <a:ln w="6350" cap="flat" cmpd="sng" algn="ctr">
          <a:solidFill>
            <a:schemeClr val="accent3">
              <a:alpha val="90000"/>
              <a:tint val="40000"/>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156464" tIns="27940" rIns="156464" bIns="27940" numCol="1" spcCol="1270" anchor="ctr" anchorCtr="0">
          <a:noAutofit/>
        </a:bodyPr>
        <a:lstStyle/>
        <a:p>
          <a:pPr marL="0" lvl="0" indent="0" algn="ctr" defTabSz="977900">
            <a:lnSpc>
              <a:spcPct val="90000"/>
            </a:lnSpc>
            <a:spcBef>
              <a:spcPct val="0"/>
            </a:spcBef>
            <a:spcAft>
              <a:spcPct val="35000"/>
            </a:spcAft>
            <a:buNone/>
          </a:pPr>
          <a:r>
            <a:rPr lang="en-US" sz="2200" kern="1200" dirty="0" err="1"/>
            <a:t>wydano</a:t>
          </a:r>
          <a:r>
            <a:rPr lang="en-US" sz="2200" kern="1200" dirty="0"/>
            <a:t> </a:t>
          </a:r>
          <a:r>
            <a:rPr lang="pl-PL" sz="2200" kern="1200" dirty="0"/>
            <a:t>13</a:t>
          </a:r>
          <a:r>
            <a:rPr lang="en-US" sz="2200" kern="1200" dirty="0"/>
            <a:t> opini</a:t>
          </a:r>
          <a:r>
            <a:rPr lang="pl-PL" sz="2200" kern="1200" dirty="0"/>
            <a:t>i</a:t>
          </a:r>
          <a:r>
            <a:rPr lang="en-US" sz="2200" kern="1200" dirty="0"/>
            <a:t> </a:t>
          </a:r>
          <a:br>
            <a:rPr lang="pl-PL" sz="2200" kern="1200" dirty="0"/>
          </a:br>
          <a:r>
            <a:rPr lang="en-US" sz="2200" kern="1200" dirty="0"/>
            <a:t>w zakresie spełnienia wymagań przeciwpożarowych</a:t>
          </a:r>
        </a:p>
      </dsp:txBody>
      <dsp:txXfrm>
        <a:off x="5176043" y="2457547"/>
        <a:ext cx="2588021" cy="2108895"/>
      </dsp:txXfrm>
    </dsp:sp>
    <dsp:sp modelId="{9E234A6B-4C18-4424-B346-81A4369E40A8}">
      <dsp:nvSpPr>
        <dsp:cNvPr id="0" name=""/>
        <dsp:cNvSpPr/>
      </dsp:nvSpPr>
      <dsp:spPr>
        <a:xfrm>
          <a:off x="7746466" y="2466120"/>
          <a:ext cx="2588021" cy="2116044"/>
        </a:xfrm>
        <a:prstGeom prst="rect">
          <a:avLst/>
        </a:prstGeom>
        <a:solidFill>
          <a:schemeClr val="bg1">
            <a:lumMod val="50000"/>
            <a:alpha val="90000"/>
          </a:schemeClr>
        </a:solidFill>
        <a:ln w="6350" cap="flat" cmpd="sng" algn="ctr">
          <a:solidFill>
            <a:schemeClr val="accent3">
              <a:alpha val="90000"/>
              <a:tint val="40000"/>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156464" tIns="27940" rIns="156464" bIns="27940" numCol="1" spcCol="1270" anchor="ctr" anchorCtr="0">
          <a:noAutofit/>
        </a:bodyPr>
        <a:lstStyle/>
        <a:p>
          <a:pPr marL="0" lvl="0" indent="0" algn="ctr" defTabSz="977900">
            <a:lnSpc>
              <a:spcPct val="90000"/>
            </a:lnSpc>
            <a:spcBef>
              <a:spcPct val="0"/>
            </a:spcBef>
            <a:spcAft>
              <a:spcPct val="35000"/>
            </a:spcAft>
            <a:buNone/>
          </a:pPr>
          <a:r>
            <a:rPr lang="en-US" sz="2200" kern="1200" dirty="0" err="1"/>
            <a:t>wydano</a:t>
          </a:r>
          <a:r>
            <a:rPr lang="en-US" sz="2200" kern="1200" dirty="0"/>
            <a:t> </a:t>
          </a:r>
          <a:r>
            <a:rPr lang="pl-PL" sz="2200" kern="1200" dirty="0"/>
            <a:t>2</a:t>
          </a:r>
          <a:r>
            <a:rPr lang="en-US" sz="2200" kern="1200" dirty="0"/>
            <a:t> upomnie</a:t>
          </a:r>
          <a:r>
            <a:rPr lang="pl-PL" sz="2200" kern="1200" dirty="0"/>
            <a:t>nia</a:t>
          </a:r>
          <a:r>
            <a:rPr lang="en-US" sz="2200" kern="1200" dirty="0"/>
            <a:t> </a:t>
          </a:r>
          <a:br>
            <a:rPr lang="pl-PL" sz="2200" kern="1200" dirty="0"/>
          </a:br>
          <a:r>
            <a:rPr lang="en-US" sz="2200" kern="1200" dirty="0"/>
            <a:t>w </a:t>
          </a:r>
          <a:r>
            <a:rPr lang="en-US" sz="2200" kern="1200" dirty="0" err="1"/>
            <a:t>związku</a:t>
          </a:r>
          <a:r>
            <a:rPr lang="en-US" sz="2200" kern="1200" dirty="0"/>
            <a:t> </a:t>
          </a:r>
          <a:br>
            <a:rPr lang="pl-PL" sz="2200" kern="1200" dirty="0"/>
          </a:br>
          <a:r>
            <a:rPr lang="en-US" sz="2200" kern="1200" dirty="0"/>
            <a:t>z niewykonaniem obowiązków nałożonych decyzją</a:t>
          </a:r>
        </a:p>
      </dsp:txBody>
      <dsp:txXfrm>
        <a:off x="7746466" y="2466120"/>
        <a:ext cx="2588021" cy="2116044"/>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ymbol zastępczy nagłówka 1">
            <a:extLst>
              <a:ext uri="{FF2B5EF4-FFF2-40B4-BE49-F238E27FC236}">
                <a16:creationId xmlns:a16="http://schemas.microsoft.com/office/drawing/2014/main" id="{B9814157-FED6-FEC6-8B95-8A84AE158C2C}"/>
              </a:ext>
            </a:extLst>
          </p:cNvPr>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pPr>
              <a:defRPr/>
            </a:pPr>
            <a:endParaRPr lang="pl-PL"/>
          </a:p>
        </p:txBody>
      </p:sp>
      <p:sp>
        <p:nvSpPr>
          <p:cNvPr id="3" name="Symbol zastępczy daty 2">
            <a:extLst>
              <a:ext uri="{FF2B5EF4-FFF2-40B4-BE49-F238E27FC236}">
                <a16:creationId xmlns:a16="http://schemas.microsoft.com/office/drawing/2014/main" id="{0EA42AC8-F7ED-9DFC-440A-566B6C0652B7}"/>
              </a:ext>
            </a:extLst>
          </p:cNvPr>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pPr>
              <a:defRPr/>
            </a:pPr>
            <a:fld id="{9186D9DA-06B7-4FFF-A127-07D438CDC54D}" type="datetimeFigureOut">
              <a:rPr lang="pl-PL"/>
              <a:pPr>
                <a:defRPr/>
              </a:pPr>
              <a:t>14-03-2025</a:t>
            </a:fld>
            <a:endParaRPr lang="pl-PL"/>
          </a:p>
        </p:txBody>
      </p:sp>
      <p:sp>
        <p:nvSpPr>
          <p:cNvPr id="4" name="Symbol zastępczy obrazu slajdu 3">
            <a:extLst>
              <a:ext uri="{FF2B5EF4-FFF2-40B4-BE49-F238E27FC236}">
                <a16:creationId xmlns:a16="http://schemas.microsoft.com/office/drawing/2014/main" id="{143F28F8-E7D4-4F24-B902-AA8326E6492D}"/>
              </a:ext>
            </a:extLst>
          </p:cNvPr>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pPr lvl="0"/>
            <a:endParaRPr lang="pl-PL" noProof="0"/>
          </a:p>
        </p:txBody>
      </p:sp>
      <p:sp>
        <p:nvSpPr>
          <p:cNvPr id="5" name="Symbol zastępczy notatek 4">
            <a:extLst>
              <a:ext uri="{FF2B5EF4-FFF2-40B4-BE49-F238E27FC236}">
                <a16:creationId xmlns:a16="http://schemas.microsoft.com/office/drawing/2014/main" id="{904101B6-928F-885C-9D94-435170C0310E}"/>
              </a:ext>
            </a:extLst>
          </p:cNvPr>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pl-PL" noProof="0"/>
              <a:t>Kliknij, aby edytować style wzorca tekstu</a:t>
            </a:r>
          </a:p>
          <a:p>
            <a:pPr lvl="1"/>
            <a:r>
              <a:rPr lang="pl-PL" noProof="0"/>
              <a:t>Drugi poziom</a:t>
            </a:r>
          </a:p>
          <a:p>
            <a:pPr lvl="2"/>
            <a:r>
              <a:rPr lang="pl-PL" noProof="0"/>
              <a:t>Trzeci poziom</a:t>
            </a:r>
          </a:p>
          <a:p>
            <a:pPr lvl="3"/>
            <a:r>
              <a:rPr lang="pl-PL" noProof="0"/>
              <a:t>Czwarty poziom</a:t>
            </a:r>
          </a:p>
          <a:p>
            <a:pPr lvl="4"/>
            <a:r>
              <a:rPr lang="pl-PL" noProof="0"/>
              <a:t>Piąty poziom</a:t>
            </a:r>
          </a:p>
        </p:txBody>
      </p:sp>
      <p:sp>
        <p:nvSpPr>
          <p:cNvPr id="6" name="Symbol zastępczy stopki 5">
            <a:extLst>
              <a:ext uri="{FF2B5EF4-FFF2-40B4-BE49-F238E27FC236}">
                <a16:creationId xmlns:a16="http://schemas.microsoft.com/office/drawing/2014/main" id="{DA1F3B54-4E00-E015-FDD6-35087C6FD5E8}"/>
              </a:ext>
            </a:extLst>
          </p:cNvPr>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pPr>
              <a:defRPr/>
            </a:pPr>
            <a:endParaRPr lang="pl-PL"/>
          </a:p>
        </p:txBody>
      </p:sp>
      <p:sp>
        <p:nvSpPr>
          <p:cNvPr id="7" name="Symbol zastępczy numeru slajdu 6">
            <a:extLst>
              <a:ext uri="{FF2B5EF4-FFF2-40B4-BE49-F238E27FC236}">
                <a16:creationId xmlns:a16="http://schemas.microsoft.com/office/drawing/2014/main" id="{5C9FD7CB-A194-6A83-1B65-9503F8722DEB}"/>
              </a:ext>
            </a:extLst>
          </p:cNvPr>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pPr>
              <a:defRPr/>
            </a:pPr>
            <a:fld id="{8F71A34A-8E43-46A5-BB33-5FC46C9C20B0}" type="slidenum">
              <a:rPr lang="pl-PL"/>
              <a:pPr>
                <a:defRPr/>
              </a:pPr>
              <a:t>‹#›</a:t>
            </a:fld>
            <a:endParaRPr lang="pl-PL"/>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pl-PL"/>
              <a:t>Kliknij, aby edytować styl</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endParaRPr lang="en-US" dirty="0"/>
          </a:p>
        </p:txBody>
      </p:sp>
      <p:sp>
        <p:nvSpPr>
          <p:cNvPr id="4" name="Date Placeholder 3">
            <a:extLst>
              <a:ext uri="{FF2B5EF4-FFF2-40B4-BE49-F238E27FC236}">
                <a16:creationId xmlns:a16="http://schemas.microsoft.com/office/drawing/2014/main" id="{EA932B16-9FC8-41F3-B4AD-30EBDD7EA370}"/>
              </a:ext>
            </a:extLst>
          </p:cNvPr>
          <p:cNvSpPr>
            <a:spLocks noGrp="1"/>
          </p:cNvSpPr>
          <p:nvPr>
            <p:ph type="dt" sz="half" idx="10"/>
          </p:nvPr>
        </p:nvSpPr>
        <p:spPr/>
        <p:txBody>
          <a:bodyPr/>
          <a:lstStyle>
            <a:lvl1pPr>
              <a:defRPr/>
            </a:lvl1pPr>
          </a:lstStyle>
          <a:p>
            <a:pPr>
              <a:defRPr/>
            </a:pPr>
            <a:fld id="{1CA77343-1DFB-47B0-A94C-9C8BEF184B97}" type="datetimeFigureOut">
              <a:rPr lang="en-US"/>
              <a:pPr>
                <a:defRPr/>
              </a:pPr>
              <a:t>3/14/2025</a:t>
            </a:fld>
            <a:endParaRPr lang="en-US" dirty="0"/>
          </a:p>
        </p:txBody>
      </p:sp>
      <p:sp>
        <p:nvSpPr>
          <p:cNvPr id="5" name="Footer Placeholder 4">
            <a:extLst>
              <a:ext uri="{FF2B5EF4-FFF2-40B4-BE49-F238E27FC236}">
                <a16:creationId xmlns:a16="http://schemas.microsoft.com/office/drawing/2014/main" id="{72A9BCBA-B9E2-0848-10E7-3D1F12BA4BE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20D3CCE-B214-4997-4255-8A2759042B3C}"/>
              </a:ext>
            </a:extLst>
          </p:cNvPr>
          <p:cNvSpPr>
            <a:spLocks noGrp="1"/>
          </p:cNvSpPr>
          <p:nvPr>
            <p:ph type="sldNum" sz="quarter" idx="12"/>
          </p:nvPr>
        </p:nvSpPr>
        <p:spPr/>
        <p:txBody>
          <a:bodyPr/>
          <a:lstStyle>
            <a:lvl1pPr>
              <a:defRPr/>
            </a:lvl1pPr>
          </a:lstStyle>
          <a:p>
            <a:pPr>
              <a:defRPr/>
            </a:pPr>
            <a:fld id="{E94EED15-E657-479E-B509-0BC3DC611D90}" type="slidenum">
              <a:rPr lang="en-US"/>
              <a:pPr>
                <a:defRPr/>
              </a:pPr>
              <a:t>‹#›</a:t>
            </a:fld>
            <a:endParaRPr lang="en-US" dirty="0"/>
          </a:p>
        </p:txBody>
      </p:sp>
    </p:spTree>
    <p:extLst>
      <p:ext uri="{BB962C8B-B14F-4D97-AF65-F5344CB8AC3E}">
        <p14:creationId xmlns:p14="http://schemas.microsoft.com/office/powerpoint/2010/main" val="5127295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Vertical Text Placeholder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a:extLst>
              <a:ext uri="{FF2B5EF4-FFF2-40B4-BE49-F238E27FC236}">
                <a16:creationId xmlns:a16="http://schemas.microsoft.com/office/drawing/2014/main" id="{D0A82223-CB50-9919-FB0E-067A2016B16F}"/>
              </a:ext>
            </a:extLst>
          </p:cNvPr>
          <p:cNvSpPr>
            <a:spLocks noGrp="1"/>
          </p:cNvSpPr>
          <p:nvPr>
            <p:ph type="dt" sz="half" idx="10"/>
          </p:nvPr>
        </p:nvSpPr>
        <p:spPr/>
        <p:txBody>
          <a:bodyPr/>
          <a:lstStyle>
            <a:lvl1pPr>
              <a:defRPr/>
            </a:lvl1pPr>
          </a:lstStyle>
          <a:p>
            <a:pPr>
              <a:defRPr/>
            </a:pPr>
            <a:fld id="{E0CB1683-949B-4669-950B-3D4F28B1B794}" type="datetimeFigureOut">
              <a:rPr lang="en-US"/>
              <a:pPr>
                <a:defRPr/>
              </a:pPr>
              <a:t>3/14/2025</a:t>
            </a:fld>
            <a:endParaRPr lang="en-US" dirty="0"/>
          </a:p>
        </p:txBody>
      </p:sp>
      <p:sp>
        <p:nvSpPr>
          <p:cNvPr id="5" name="Footer Placeholder 4">
            <a:extLst>
              <a:ext uri="{FF2B5EF4-FFF2-40B4-BE49-F238E27FC236}">
                <a16:creationId xmlns:a16="http://schemas.microsoft.com/office/drawing/2014/main" id="{9426BDC9-0FCE-D11E-B1E6-F1459E9BD3E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FF5500F-B570-756B-2E88-6B9CFA71A647}"/>
              </a:ext>
            </a:extLst>
          </p:cNvPr>
          <p:cNvSpPr>
            <a:spLocks noGrp="1"/>
          </p:cNvSpPr>
          <p:nvPr>
            <p:ph type="sldNum" sz="quarter" idx="12"/>
          </p:nvPr>
        </p:nvSpPr>
        <p:spPr/>
        <p:txBody>
          <a:bodyPr/>
          <a:lstStyle>
            <a:lvl1pPr>
              <a:defRPr/>
            </a:lvl1pPr>
          </a:lstStyle>
          <a:p>
            <a:pPr>
              <a:defRPr/>
            </a:pPr>
            <a:fld id="{19663171-B166-4B05-A430-098B45AED2BA}" type="slidenum">
              <a:rPr lang="en-US"/>
              <a:pPr>
                <a:defRPr/>
              </a:pPr>
              <a:t>‹#›</a:t>
            </a:fld>
            <a:endParaRPr lang="en-US" dirty="0"/>
          </a:p>
        </p:txBody>
      </p:sp>
    </p:spTree>
    <p:extLst>
      <p:ext uri="{BB962C8B-B14F-4D97-AF65-F5344CB8AC3E}">
        <p14:creationId xmlns:p14="http://schemas.microsoft.com/office/powerpoint/2010/main" val="28249194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pl-PL"/>
              <a:t>Kliknij, aby edytować styl</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a:extLst>
              <a:ext uri="{FF2B5EF4-FFF2-40B4-BE49-F238E27FC236}">
                <a16:creationId xmlns:a16="http://schemas.microsoft.com/office/drawing/2014/main" id="{E386EE45-B16C-0FD3-DEE6-237434D50779}"/>
              </a:ext>
            </a:extLst>
          </p:cNvPr>
          <p:cNvSpPr>
            <a:spLocks noGrp="1"/>
          </p:cNvSpPr>
          <p:nvPr>
            <p:ph type="dt" sz="half" idx="10"/>
          </p:nvPr>
        </p:nvSpPr>
        <p:spPr/>
        <p:txBody>
          <a:bodyPr/>
          <a:lstStyle>
            <a:lvl1pPr>
              <a:defRPr/>
            </a:lvl1pPr>
          </a:lstStyle>
          <a:p>
            <a:pPr>
              <a:defRPr/>
            </a:pPr>
            <a:fld id="{0F76F2DA-D3C0-41D8-B531-F2DEBBA9B9A9}" type="datetimeFigureOut">
              <a:rPr lang="en-US"/>
              <a:pPr>
                <a:defRPr/>
              </a:pPr>
              <a:t>3/14/2025</a:t>
            </a:fld>
            <a:endParaRPr lang="en-US" dirty="0"/>
          </a:p>
        </p:txBody>
      </p:sp>
      <p:sp>
        <p:nvSpPr>
          <p:cNvPr id="5" name="Footer Placeholder 4">
            <a:extLst>
              <a:ext uri="{FF2B5EF4-FFF2-40B4-BE49-F238E27FC236}">
                <a16:creationId xmlns:a16="http://schemas.microsoft.com/office/drawing/2014/main" id="{F1105831-0D08-C1ED-2493-9A3A3BEECC4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2B5C681-A012-F3E1-39D3-863F69743191}"/>
              </a:ext>
            </a:extLst>
          </p:cNvPr>
          <p:cNvSpPr>
            <a:spLocks noGrp="1"/>
          </p:cNvSpPr>
          <p:nvPr>
            <p:ph type="sldNum" sz="quarter" idx="12"/>
          </p:nvPr>
        </p:nvSpPr>
        <p:spPr/>
        <p:txBody>
          <a:bodyPr/>
          <a:lstStyle>
            <a:lvl1pPr>
              <a:defRPr/>
            </a:lvl1pPr>
          </a:lstStyle>
          <a:p>
            <a:pPr>
              <a:defRPr/>
            </a:pPr>
            <a:fld id="{7BA9A957-BE6A-4EB4-92DF-55A47CC0B124}" type="slidenum">
              <a:rPr lang="en-US"/>
              <a:pPr>
                <a:defRPr/>
              </a:pPr>
              <a:t>‹#›</a:t>
            </a:fld>
            <a:endParaRPr lang="en-US" dirty="0"/>
          </a:p>
        </p:txBody>
      </p:sp>
    </p:spTree>
    <p:extLst>
      <p:ext uri="{BB962C8B-B14F-4D97-AF65-F5344CB8AC3E}">
        <p14:creationId xmlns:p14="http://schemas.microsoft.com/office/powerpoint/2010/main" val="20620285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ytuł i zawartoś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3" name="Date Placeholder 3">
            <a:extLst>
              <a:ext uri="{FF2B5EF4-FFF2-40B4-BE49-F238E27FC236}">
                <a16:creationId xmlns:a16="http://schemas.microsoft.com/office/drawing/2014/main" id="{9DFFBCFF-583F-1547-951A-50761869AAC0}"/>
              </a:ext>
            </a:extLst>
          </p:cNvPr>
          <p:cNvSpPr>
            <a:spLocks noGrp="1"/>
          </p:cNvSpPr>
          <p:nvPr>
            <p:ph type="dt" sz="half" idx="14"/>
          </p:nvPr>
        </p:nvSpPr>
        <p:spPr/>
        <p:txBody>
          <a:bodyPr/>
          <a:lstStyle>
            <a:lvl1pPr>
              <a:defRPr/>
            </a:lvl1pPr>
          </a:lstStyle>
          <a:p>
            <a:pPr>
              <a:defRPr/>
            </a:pPr>
            <a:fld id="{20299D4B-8EB3-48AC-8D1F-D225FDE2405A}" type="datetimeFigureOut">
              <a:rPr lang="en-US"/>
              <a:pPr>
                <a:defRPr/>
              </a:pPr>
              <a:t>3/14/2025</a:t>
            </a:fld>
            <a:endParaRPr lang="en-US" dirty="0"/>
          </a:p>
        </p:txBody>
      </p:sp>
      <p:sp>
        <p:nvSpPr>
          <p:cNvPr id="4" name="Footer Placeholder 4">
            <a:extLst>
              <a:ext uri="{FF2B5EF4-FFF2-40B4-BE49-F238E27FC236}">
                <a16:creationId xmlns:a16="http://schemas.microsoft.com/office/drawing/2014/main" id="{48D84C2A-76EB-3FCB-EA24-FFFDB490E415}"/>
              </a:ext>
            </a:extLst>
          </p:cNvPr>
          <p:cNvSpPr>
            <a:spLocks noGrp="1"/>
          </p:cNvSpPr>
          <p:nvPr>
            <p:ph type="ftr" sz="quarter" idx="15"/>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73FF85EF-5255-FE62-FDD0-2BAE238DE00E}"/>
              </a:ext>
            </a:extLst>
          </p:cNvPr>
          <p:cNvSpPr>
            <a:spLocks noGrp="1"/>
          </p:cNvSpPr>
          <p:nvPr>
            <p:ph type="sldNum" sz="quarter" idx="16"/>
          </p:nvPr>
        </p:nvSpPr>
        <p:spPr/>
        <p:txBody>
          <a:bodyPr/>
          <a:lstStyle>
            <a:lvl1pPr>
              <a:defRPr/>
            </a:lvl1pPr>
          </a:lstStyle>
          <a:p>
            <a:pPr>
              <a:defRPr/>
            </a:pPr>
            <a:fld id="{2BBEB878-2FEE-40AB-B9F4-08177A32A996}" type="slidenum">
              <a:rPr lang="en-US"/>
              <a:pPr>
                <a:defRPr/>
              </a:pPr>
              <a:t>‹#›</a:t>
            </a:fld>
            <a:endParaRPr lang="en-US" dirty="0"/>
          </a:p>
        </p:txBody>
      </p:sp>
    </p:spTree>
    <p:extLst>
      <p:ext uri="{BB962C8B-B14F-4D97-AF65-F5344CB8AC3E}">
        <p14:creationId xmlns:p14="http://schemas.microsoft.com/office/powerpoint/2010/main" val="29479105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a:extLst>
              <a:ext uri="{FF2B5EF4-FFF2-40B4-BE49-F238E27FC236}">
                <a16:creationId xmlns:a16="http://schemas.microsoft.com/office/drawing/2014/main" id="{16C78763-63A8-73E3-0A87-197763D9ADE5}"/>
              </a:ext>
            </a:extLst>
          </p:cNvPr>
          <p:cNvSpPr>
            <a:spLocks noGrp="1"/>
          </p:cNvSpPr>
          <p:nvPr>
            <p:ph type="dt" sz="half" idx="10"/>
          </p:nvPr>
        </p:nvSpPr>
        <p:spPr/>
        <p:txBody>
          <a:bodyPr/>
          <a:lstStyle>
            <a:lvl1pPr>
              <a:defRPr/>
            </a:lvl1pPr>
          </a:lstStyle>
          <a:p>
            <a:pPr>
              <a:defRPr/>
            </a:pPr>
            <a:fld id="{9A4CF809-AE75-4CF5-9763-EBB735D3AB14}" type="datetimeFigureOut">
              <a:rPr lang="en-US"/>
              <a:pPr>
                <a:defRPr/>
              </a:pPr>
              <a:t>3/14/2025</a:t>
            </a:fld>
            <a:endParaRPr lang="en-US" dirty="0"/>
          </a:p>
        </p:txBody>
      </p:sp>
      <p:sp>
        <p:nvSpPr>
          <p:cNvPr id="5" name="Footer Placeholder 4">
            <a:extLst>
              <a:ext uri="{FF2B5EF4-FFF2-40B4-BE49-F238E27FC236}">
                <a16:creationId xmlns:a16="http://schemas.microsoft.com/office/drawing/2014/main" id="{A9E0F246-50F1-76FE-8799-1E39363064D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F75EF3E-02FC-0FA7-8F79-57AACE6FC547}"/>
              </a:ext>
            </a:extLst>
          </p:cNvPr>
          <p:cNvSpPr>
            <a:spLocks noGrp="1"/>
          </p:cNvSpPr>
          <p:nvPr>
            <p:ph type="sldNum" sz="quarter" idx="12"/>
          </p:nvPr>
        </p:nvSpPr>
        <p:spPr/>
        <p:txBody>
          <a:bodyPr/>
          <a:lstStyle>
            <a:lvl1pPr>
              <a:defRPr/>
            </a:lvl1pPr>
          </a:lstStyle>
          <a:p>
            <a:pPr>
              <a:defRPr/>
            </a:pPr>
            <a:fld id="{5937352A-C032-4568-91C4-D4ED81CF395A}" type="slidenum">
              <a:rPr lang="en-US"/>
              <a:pPr>
                <a:defRPr/>
              </a:pPr>
              <a:t>‹#›</a:t>
            </a:fld>
            <a:endParaRPr lang="en-US" dirty="0"/>
          </a:p>
        </p:txBody>
      </p:sp>
    </p:spTree>
    <p:extLst>
      <p:ext uri="{BB962C8B-B14F-4D97-AF65-F5344CB8AC3E}">
        <p14:creationId xmlns:p14="http://schemas.microsoft.com/office/powerpoint/2010/main" val="19239811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pl-PL"/>
              <a:t>Kliknij, aby edytować styl</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Kliknij, aby edytować style wzorca tekstu</a:t>
            </a:r>
          </a:p>
        </p:txBody>
      </p:sp>
      <p:sp>
        <p:nvSpPr>
          <p:cNvPr id="4" name="Date Placeholder 3">
            <a:extLst>
              <a:ext uri="{FF2B5EF4-FFF2-40B4-BE49-F238E27FC236}">
                <a16:creationId xmlns:a16="http://schemas.microsoft.com/office/drawing/2014/main" id="{3DA7882F-A94A-B73C-2656-ECAB38C7EDA6}"/>
              </a:ext>
            </a:extLst>
          </p:cNvPr>
          <p:cNvSpPr>
            <a:spLocks noGrp="1"/>
          </p:cNvSpPr>
          <p:nvPr>
            <p:ph type="dt" sz="half" idx="10"/>
          </p:nvPr>
        </p:nvSpPr>
        <p:spPr/>
        <p:txBody>
          <a:bodyPr/>
          <a:lstStyle>
            <a:lvl1pPr>
              <a:defRPr/>
            </a:lvl1pPr>
          </a:lstStyle>
          <a:p>
            <a:pPr>
              <a:defRPr/>
            </a:pPr>
            <a:fld id="{BB238226-2947-43BA-96C1-3B2F866218BD}" type="datetimeFigureOut">
              <a:rPr lang="en-US"/>
              <a:pPr>
                <a:defRPr/>
              </a:pPr>
              <a:t>3/14/2025</a:t>
            </a:fld>
            <a:endParaRPr lang="en-US" dirty="0"/>
          </a:p>
        </p:txBody>
      </p:sp>
      <p:sp>
        <p:nvSpPr>
          <p:cNvPr id="5" name="Footer Placeholder 4">
            <a:extLst>
              <a:ext uri="{FF2B5EF4-FFF2-40B4-BE49-F238E27FC236}">
                <a16:creationId xmlns:a16="http://schemas.microsoft.com/office/drawing/2014/main" id="{EA4C8FB4-A7EF-66C7-5A0F-BE145A5547F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D4CC06D-10F4-1F47-5DDE-A87205BBBA5F}"/>
              </a:ext>
            </a:extLst>
          </p:cNvPr>
          <p:cNvSpPr>
            <a:spLocks noGrp="1"/>
          </p:cNvSpPr>
          <p:nvPr>
            <p:ph type="sldNum" sz="quarter" idx="12"/>
          </p:nvPr>
        </p:nvSpPr>
        <p:spPr/>
        <p:txBody>
          <a:bodyPr/>
          <a:lstStyle>
            <a:lvl1pPr>
              <a:defRPr/>
            </a:lvl1pPr>
          </a:lstStyle>
          <a:p>
            <a:pPr>
              <a:defRPr/>
            </a:pPr>
            <a:fld id="{DAE16805-E6EB-4000-A195-067088D2418A}" type="slidenum">
              <a:rPr lang="en-US"/>
              <a:pPr>
                <a:defRPr/>
              </a:pPr>
              <a:t>‹#›</a:t>
            </a:fld>
            <a:endParaRPr lang="en-US" dirty="0"/>
          </a:p>
        </p:txBody>
      </p:sp>
    </p:spTree>
    <p:extLst>
      <p:ext uri="{BB962C8B-B14F-4D97-AF65-F5344CB8AC3E}">
        <p14:creationId xmlns:p14="http://schemas.microsoft.com/office/powerpoint/2010/main" val="2849726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Date Placeholder 3">
            <a:extLst>
              <a:ext uri="{FF2B5EF4-FFF2-40B4-BE49-F238E27FC236}">
                <a16:creationId xmlns:a16="http://schemas.microsoft.com/office/drawing/2014/main" id="{132A38A6-5978-4BB4-4B9D-A0952815F5DB}"/>
              </a:ext>
            </a:extLst>
          </p:cNvPr>
          <p:cNvSpPr>
            <a:spLocks noGrp="1"/>
          </p:cNvSpPr>
          <p:nvPr>
            <p:ph type="dt" sz="half" idx="10"/>
          </p:nvPr>
        </p:nvSpPr>
        <p:spPr/>
        <p:txBody>
          <a:bodyPr/>
          <a:lstStyle>
            <a:lvl1pPr>
              <a:defRPr/>
            </a:lvl1pPr>
          </a:lstStyle>
          <a:p>
            <a:pPr>
              <a:defRPr/>
            </a:pPr>
            <a:fld id="{58B3B0CB-B07C-4099-8D4D-FED4C13A8F8B}" type="datetimeFigureOut">
              <a:rPr lang="en-US"/>
              <a:pPr>
                <a:defRPr/>
              </a:pPr>
              <a:t>3/14/2025</a:t>
            </a:fld>
            <a:endParaRPr lang="en-US" dirty="0"/>
          </a:p>
        </p:txBody>
      </p:sp>
      <p:sp>
        <p:nvSpPr>
          <p:cNvPr id="6" name="Footer Placeholder 4">
            <a:extLst>
              <a:ext uri="{FF2B5EF4-FFF2-40B4-BE49-F238E27FC236}">
                <a16:creationId xmlns:a16="http://schemas.microsoft.com/office/drawing/2014/main" id="{BEABB166-1F1A-EEA7-2CB5-B7A3920E262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91375BD-2575-B569-37D2-C79F4669BAB4}"/>
              </a:ext>
            </a:extLst>
          </p:cNvPr>
          <p:cNvSpPr>
            <a:spLocks noGrp="1"/>
          </p:cNvSpPr>
          <p:nvPr>
            <p:ph type="sldNum" sz="quarter" idx="12"/>
          </p:nvPr>
        </p:nvSpPr>
        <p:spPr/>
        <p:txBody>
          <a:bodyPr/>
          <a:lstStyle>
            <a:lvl1pPr>
              <a:defRPr/>
            </a:lvl1pPr>
          </a:lstStyle>
          <a:p>
            <a:pPr>
              <a:defRPr/>
            </a:pPr>
            <a:fld id="{F66F4128-6777-4C43-9186-F5ECB2505662}" type="slidenum">
              <a:rPr lang="en-US"/>
              <a:pPr>
                <a:defRPr/>
              </a:pPr>
              <a:t>‹#›</a:t>
            </a:fld>
            <a:endParaRPr lang="en-US" dirty="0"/>
          </a:p>
        </p:txBody>
      </p:sp>
    </p:spTree>
    <p:extLst>
      <p:ext uri="{BB962C8B-B14F-4D97-AF65-F5344CB8AC3E}">
        <p14:creationId xmlns:p14="http://schemas.microsoft.com/office/powerpoint/2010/main" val="15391807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pl-PL"/>
              <a:t>Kliknij, aby edytować styl</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Content Placeholder 3"/>
          <p:cNvSpPr>
            <a:spLocks noGrp="1"/>
          </p:cNvSpPr>
          <p:nvPr>
            <p:ph sz="half" idx="2"/>
          </p:nvPr>
        </p:nvSpPr>
        <p:spPr>
          <a:xfrm>
            <a:off x="839788" y="2505075"/>
            <a:ext cx="5157787"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Content Placeholder 5"/>
          <p:cNvSpPr>
            <a:spLocks noGrp="1"/>
          </p:cNvSpPr>
          <p:nvPr>
            <p:ph sz="quarter" idx="4"/>
          </p:nvPr>
        </p:nvSpPr>
        <p:spPr>
          <a:xfrm>
            <a:off x="6172200" y="2505075"/>
            <a:ext cx="5183188"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7" name="Date Placeholder 3">
            <a:extLst>
              <a:ext uri="{FF2B5EF4-FFF2-40B4-BE49-F238E27FC236}">
                <a16:creationId xmlns:a16="http://schemas.microsoft.com/office/drawing/2014/main" id="{9E9608E5-B32C-BACF-7A2A-50C6D96605AE}"/>
              </a:ext>
            </a:extLst>
          </p:cNvPr>
          <p:cNvSpPr>
            <a:spLocks noGrp="1"/>
          </p:cNvSpPr>
          <p:nvPr>
            <p:ph type="dt" sz="half" idx="10"/>
          </p:nvPr>
        </p:nvSpPr>
        <p:spPr/>
        <p:txBody>
          <a:bodyPr/>
          <a:lstStyle>
            <a:lvl1pPr>
              <a:defRPr/>
            </a:lvl1pPr>
          </a:lstStyle>
          <a:p>
            <a:pPr>
              <a:defRPr/>
            </a:pPr>
            <a:fld id="{B73ADD46-DB12-4C68-98A6-8A25AFEA6FD5}" type="datetimeFigureOut">
              <a:rPr lang="en-US"/>
              <a:pPr>
                <a:defRPr/>
              </a:pPr>
              <a:t>3/14/2025</a:t>
            </a:fld>
            <a:endParaRPr lang="en-US" dirty="0"/>
          </a:p>
        </p:txBody>
      </p:sp>
      <p:sp>
        <p:nvSpPr>
          <p:cNvPr id="8" name="Footer Placeholder 4">
            <a:extLst>
              <a:ext uri="{FF2B5EF4-FFF2-40B4-BE49-F238E27FC236}">
                <a16:creationId xmlns:a16="http://schemas.microsoft.com/office/drawing/2014/main" id="{4245F334-3245-4EF2-D5A8-BE99A02A3E88}"/>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5DFEC917-82F0-C243-9E54-94129A602D11}"/>
              </a:ext>
            </a:extLst>
          </p:cNvPr>
          <p:cNvSpPr>
            <a:spLocks noGrp="1"/>
          </p:cNvSpPr>
          <p:nvPr>
            <p:ph type="sldNum" sz="quarter" idx="12"/>
          </p:nvPr>
        </p:nvSpPr>
        <p:spPr/>
        <p:txBody>
          <a:bodyPr/>
          <a:lstStyle>
            <a:lvl1pPr>
              <a:defRPr/>
            </a:lvl1pPr>
          </a:lstStyle>
          <a:p>
            <a:pPr>
              <a:defRPr/>
            </a:pPr>
            <a:fld id="{3F6B3FE9-BAEA-429A-AEA5-B3DCAF064A33}" type="slidenum">
              <a:rPr lang="en-US"/>
              <a:pPr>
                <a:defRPr/>
              </a:pPr>
              <a:t>‹#›</a:t>
            </a:fld>
            <a:endParaRPr lang="en-US" dirty="0"/>
          </a:p>
        </p:txBody>
      </p:sp>
    </p:spTree>
    <p:extLst>
      <p:ext uri="{BB962C8B-B14F-4D97-AF65-F5344CB8AC3E}">
        <p14:creationId xmlns:p14="http://schemas.microsoft.com/office/powerpoint/2010/main" val="42071777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Date Placeholder 3">
            <a:extLst>
              <a:ext uri="{FF2B5EF4-FFF2-40B4-BE49-F238E27FC236}">
                <a16:creationId xmlns:a16="http://schemas.microsoft.com/office/drawing/2014/main" id="{51477F77-867E-5526-2460-2E7E0D33CAF7}"/>
              </a:ext>
            </a:extLst>
          </p:cNvPr>
          <p:cNvSpPr>
            <a:spLocks noGrp="1"/>
          </p:cNvSpPr>
          <p:nvPr>
            <p:ph type="dt" sz="half" idx="10"/>
          </p:nvPr>
        </p:nvSpPr>
        <p:spPr/>
        <p:txBody>
          <a:bodyPr/>
          <a:lstStyle>
            <a:lvl1pPr>
              <a:defRPr/>
            </a:lvl1pPr>
          </a:lstStyle>
          <a:p>
            <a:pPr>
              <a:defRPr/>
            </a:pPr>
            <a:fld id="{AA99F9A2-3B52-45BE-86DA-D34E2710CF54}" type="datetimeFigureOut">
              <a:rPr lang="en-US"/>
              <a:pPr>
                <a:defRPr/>
              </a:pPr>
              <a:t>3/14/2025</a:t>
            </a:fld>
            <a:endParaRPr lang="en-US" dirty="0"/>
          </a:p>
        </p:txBody>
      </p:sp>
      <p:sp>
        <p:nvSpPr>
          <p:cNvPr id="4" name="Footer Placeholder 4">
            <a:extLst>
              <a:ext uri="{FF2B5EF4-FFF2-40B4-BE49-F238E27FC236}">
                <a16:creationId xmlns:a16="http://schemas.microsoft.com/office/drawing/2014/main" id="{106C40F0-8E8B-858E-6C88-AF4509AD81BB}"/>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6320DB3D-D760-763C-A03E-1CE7D4349B80}"/>
              </a:ext>
            </a:extLst>
          </p:cNvPr>
          <p:cNvSpPr>
            <a:spLocks noGrp="1"/>
          </p:cNvSpPr>
          <p:nvPr>
            <p:ph type="sldNum" sz="quarter" idx="12"/>
          </p:nvPr>
        </p:nvSpPr>
        <p:spPr/>
        <p:txBody>
          <a:bodyPr/>
          <a:lstStyle>
            <a:lvl1pPr>
              <a:defRPr/>
            </a:lvl1pPr>
          </a:lstStyle>
          <a:p>
            <a:pPr>
              <a:defRPr/>
            </a:pPr>
            <a:fld id="{7FBB62C3-DC3B-4EFD-BD29-1177AB06E6C9}" type="slidenum">
              <a:rPr lang="en-US"/>
              <a:pPr>
                <a:defRPr/>
              </a:pPr>
              <a:t>‹#›</a:t>
            </a:fld>
            <a:endParaRPr lang="en-US" dirty="0"/>
          </a:p>
        </p:txBody>
      </p:sp>
    </p:spTree>
    <p:extLst>
      <p:ext uri="{BB962C8B-B14F-4D97-AF65-F5344CB8AC3E}">
        <p14:creationId xmlns:p14="http://schemas.microsoft.com/office/powerpoint/2010/main" val="19862444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0F0D1121-A019-ECCA-ACAA-545987197801}"/>
              </a:ext>
            </a:extLst>
          </p:cNvPr>
          <p:cNvSpPr>
            <a:spLocks noGrp="1"/>
          </p:cNvSpPr>
          <p:nvPr>
            <p:ph type="dt" sz="half" idx="10"/>
          </p:nvPr>
        </p:nvSpPr>
        <p:spPr/>
        <p:txBody>
          <a:bodyPr/>
          <a:lstStyle>
            <a:lvl1pPr>
              <a:defRPr/>
            </a:lvl1pPr>
          </a:lstStyle>
          <a:p>
            <a:pPr>
              <a:defRPr/>
            </a:pPr>
            <a:fld id="{A4AB6C24-4FAD-4FAF-B9EC-CBD572FDAEF1}" type="datetimeFigureOut">
              <a:rPr lang="en-US"/>
              <a:pPr>
                <a:defRPr/>
              </a:pPr>
              <a:t>3/14/2025</a:t>
            </a:fld>
            <a:endParaRPr lang="en-US" dirty="0"/>
          </a:p>
        </p:txBody>
      </p:sp>
      <p:sp>
        <p:nvSpPr>
          <p:cNvPr id="3" name="Footer Placeholder 4">
            <a:extLst>
              <a:ext uri="{FF2B5EF4-FFF2-40B4-BE49-F238E27FC236}">
                <a16:creationId xmlns:a16="http://schemas.microsoft.com/office/drawing/2014/main" id="{A2AF0952-8A60-00D5-B5DA-E607AE2563AC}"/>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95D67828-694C-DC40-20DF-37D663831C1D}"/>
              </a:ext>
            </a:extLst>
          </p:cNvPr>
          <p:cNvSpPr>
            <a:spLocks noGrp="1"/>
          </p:cNvSpPr>
          <p:nvPr>
            <p:ph type="sldNum" sz="quarter" idx="12"/>
          </p:nvPr>
        </p:nvSpPr>
        <p:spPr/>
        <p:txBody>
          <a:bodyPr/>
          <a:lstStyle>
            <a:lvl1pPr>
              <a:defRPr/>
            </a:lvl1pPr>
          </a:lstStyle>
          <a:p>
            <a:pPr>
              <a:defRPr/>
            </a:pPr>
            <a:fld id="{1770DB62-109E-47ED-ADED-18BD16172DDE}" type="slidenum">
              <a:rPr lang="en-US"/>
              <a:pPr>
                <a:defRPr/>
              </a:pPr>
              <a:t>‹#›</a:t>
            </a:fld>
            <a:endParaRPr lang="en-US" dirty="0"/>
          </a:p>
        </p:txBody>
      </p:sp>
    </p:spTree>
    <p:extLst>
      <p:ext uri="{BB962C8B-B14F-4D97-AF65-F5344CB8AC3E}">
        <p14:creationId xmlns:p14="http://schemas.microsoft.com/office/powerpoint/2010/main" val="31386215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pl-PL"/>
              <a:t>Kliknij, aby edytować styl</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Date Placeholder 3">
            <a:extLst>
              <a:ext uri="{FF2B5EF4-FFF2-40B4-BE49-F238E27FC236}">
                <a16:creationId xmlns:a16="http://schemas.microsoft.com/office/drawing/2014/main" id="{A524F7B7-40C8-9D99-DC65-D211B4ECFF91}"/>
              </a:ext>
            </a:extLst>
          </p:cNvPr>
          <p:cNvSpPr>
            <a:spLocks noGrp="1"/>
          </p:cNvSpPr>
          <p:nvPr>
            <p:ph type="dt" sz="half" idx="10"/>
          </p:nvPr>
        </p:nvSpPr>
        <p:spPr/>
        <p:txBody>
          <a:bodyPr/>
          <a:lstStyle>
            <a:lvl1pPr>
              <a:defRPr/>
            </a:lvl1pPr>
          </a:lstStyle>
          <a:p>
            <a:pPr>
              <a:defRPr/>
            </a:pPr>
            <a:fld id="{2AA73C4B-DFC9-4692-A449-55970C59AD2C}" type="datetimeFigureOut">
              <a:rPr lang="en-US"/>
              <a:pPr>
                <a:defRPr/>
              </a:pPr>
              <a:t>3/14/2025</a:t>
            </a:fld>
            <a:endParaRPr lang="en-US" dirty="0"/>
          </a:p>
        </p:txBody>
      </p:sp>
      <p:sp>
        <p:nvSpPr>
          <p:cNvPr id="6" name="Footer Placeholder 4">
            <a:extLst>
              <a:ext uri="{FF2B5EF4-FFF2-40B4-BE49-F238E27FC236}">
                <a16:creationId xmlns:a16="http://schemas.microsoft.com/office/drawing/2014/main" id="{E96EEE90-D013-DB2F-F765-17D9902F9B3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0EDBE07-9FFF-F01A-C993-23752CC4E404}"/>
              </a:ext>
            </a:extLst>
          </p:cNvPr>
          <p:cNvSpPr>
            <a:spLocks noGrp="1"/>
          </p:cNvSpPr>
          <p:nvPr>
            <p:ph type="sldNum" sz="quarter" idx="12"/>
          </p:nvPr>
        </p:nvSpPr>
        <p:spPr/>
        <p:txBody>
          <a:bodyPr/>
          <a:lstStyle>
            <a:lvl1pPr>
              <a:defRPr/>
            </a:lvl1pPr>
          </a:lstStyle>
          <a:p>
            <a:pPr>
              <a:defRPr/>
            </a:pPr>
            <a:fld id="{09C2ED8C-6FD0-4EB2-BB3F-D1B9CDF65F3C}" type="slidenum">
              <a:rPr lang="en-US"/>
              <a:pPr>
                <a:defRPr/>
              </a:pPr>
              <a:t>‹#›</a:t>
            </a:fld>
            <a:endParaRPr lang="en-US" dirty="0"/>
          </a:p>
        </p:txBody>
      </p:sp>
    </p:spTree>
    <p:extLst>
      <p:ext uri="{BB962C8B-B14F-4D97-AF65-F5344CB8AC3E}">
        <p14:creationId xmlns:p14="http://schemas.microsoft.com/office/powerpoint/2010/main" val="1642246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pl-PL"/>
              <a:t>Kliknij, aby edytować styl</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pl-PL" noProof="0"/>
              <a:t>Kliknij ikonę, aby dodać obraz</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Date Placeholder 3">
            <a:extLst>
              <a:ext uri="{FF2B5EF4-FFF2-40B4-BE49-F238E27FC236}">
                <a16:creationId xmlns:a16="http://schemas.microsoft.com/office/drawing/2014/main" id="{B7F68453-FCB3-DBB8-3A5B-00032F8EADF7}"/>
              </a:ext>
            </a:extLst>
          </p:cNvPr>
          <p:cNvSpPr>
            <a:spLocks noGrp="1"/>
          </p:cNvSpPr>
          <p:nvPr>
            <p:ph type="dt" sz="half" idx="10"/>
          </p:nvPr>
        </p:nvSpPr>
        <p:spPr/>
        <p:txBody>
          <a:bodyPr/>
          <a:lstStyle>
            <a:lvl1pPr>
              <a:defRPr/>
            </a:lvl1pPr>
          </a:lstStyle>
          <a:p>
            <a:pPr>
              <a:defRPr/>
            </a:pPr>
            <a:fld id="{1096A88D-2AC8-4F01-B673-0865C042B439}" type="datetimeFigureOut">
              <a:rPr lang="en-US"/>
              <a:pPr>
                <a:defRPr/>
              </a:pPr>
              <a:t>3/14/2025</a:t>
            </a:fld>
            <a:endParaRPr lang="en-US" dirty="0"/>
          </a:p>
        </p:txBody>
      </p:sp>
      <p:sp>
        <p:nvSpPr>
          <p:cNvPr id="6" name="Footer Placeholder 4">
            <a:extLst>
              <a:ext uri="{FF2B5EF4-FFF2-40B4-BE49-F238E27FC236}">
                <a16:creationId xmlns:a16="http://schemas.microsoft.com/office/drawing/2014/main" id="{F0F7D938-19BB-9BFF-6DE8-3A0DFE379D5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0B5EFC9-2F38-F9E9-62B3-1EDA8781AE1C}"/>
              </a:ext>
            </a:extLst>
          </p:cNvPr>
          <p:cNvSpPr>
            <a:spLocks noGrp="1"/>
          </p:cNvSpPr>
          <p:nvPr>
            <p:ph type="sldNum" sz="quarter" idx="12"/>
          </p:nvPr>
        </p:nvSpPr>
        <p:spPr/>
        <p:txBody>
          <a:bodyPr/>
          <a:lstStyle>
            <a:lvl1pPr>
              <a:defRPr/>
            </a:lvl1pPr>
          </a:lstStyle>
          <a:p>
            <a:pPr>
              <a:defRPr/>
            </a:pPr>
            <a:fld id="{7008CD48-CFFF-4660-958A-73FE376169C8}" type="slidenum">
              <a:rPr lang="en-US"/>
              <a:pPr>
                <a:defRPr/>
              </a:pPr>
              <a:t>‹#›</a:t>
            </a:fld>
            <a:endParaRPr lang="en-US" dirty="0"/>
          </a:p>
        </p:txBody>
      </p:sp>
    </p:spTree>
    <p:extLst>
      <p:ext uri="{BB962C8B-B14F-4D97-AF65-F5344CB8AC3E}">
        <p14:creationId xmlns:p14="http://schemas.microsoft.com/office/powerpoint/2010/main" val="17153438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BE3DDEEA-0D37-BA0C-91CE-EA8DC74B95D0}"/>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pl-PL" altLang="pl-PL"/>
              <a:t>Kliknij, aby edytować styl</a:t>
            </a:r>
            <a:endParaRPr lang="en-US" altLang="pl-PL"/>
          </a:p>
        </p:txBody>
      </p:sp>
      <p:sp>
        <p:nvSpPr>
          <p:cNvPr id="1027" name="Text Placeholder 2">
            <a:extLst>
              <a:ext uri="{FF2B5EF4-FFF2-40B4-BE49-F238E27FC236}">
                <a16:creationId xmlns:a16="http://schemas.microsoft.com/office/drawing/2014/main" id="{B29115AB-13F6-E0AB-1A99-AA5B8D332CEA}"/>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l-PL" altLang="pl-PL"/>
              <a:t>Kliknij, aby edytować style wzorca tekstu</a:t>
            </a:r>
          </a:p>
          <a:p>
            <a:pPr lvl="1"/>
            <a:r>
              <a:rPr lang="pl-PL" altLang="pl-PL"/>
              <a:t>Drugi poziom</a:t>
            </a:r>
          </a:p>
          <a:p>
            <a:pPr lvl="2"/>
            <a:r>
              <a:rPr lang="pl-PL" altLang="pl-PL"/>
              <a:t>Trzeci poziom</a:t>
            </a:r>
          </a:p>
          <a:p>
            <a:pPr lvl="3"/>
            <a:r>
              <a:rPr lang="pl-PL" altLang="pl-PL"/>
              <a:t>Czwarty poziom</a:t>
            </a:r>
          </a:p>
          <a:p>
            <a:pPr lvl="4"/>
            <a:r>
              <a:rPr lang="pl-PL" altLang="pl-PL"/>
              <a:t>Piąty poziom</a:t>
            </a:r>
            <a:endParaRPr lang="en-US" altLang="pl-PL"/>
          </a:p>
        </p:txBody>
      </p:sp>
      <p:sp>
        <p:nvSpPr>
          <p:cNvPr id="4" name="Date Placeholder 3">
            <a:extLst>
              <a:ext uri="{FF2B5EF4-FFF2-40B4-BE49-F238E27FC236}">
                <a16:creationId xmlns:a16="http://schemas.microsoft.com/office/drawing/2014/main" id="{B2FB31AF-8F5F-A70C-E2DF-6152D5AEE0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EC6C3561-E909-449E-945A-C1BCD382478F}" type="datetimeFigureOut">
              <a:rPr lang="en-US"/>
              <a:pPr>
                <a:defRPr/>
              </a:pPr>
              <a:t>3/14/2025</a:t>
            </a:fld>
            <a:endParaRPr lang="en-US" dirty="0"/>
          </a:p>
        </p:txBody>
      </p:sp>
      <p:sp>
        <p:nvSpPr>
          <p:cNvPr id="5" name="Footer Placeholder 4">
            <a:extLst>
              <a:ext uri="{FF2B5EF4-FFF2-40B4-BE49-F238E27FC236}">
                <a16:creationId xmlns:a16="http://schemas.microsoft.com/office/drawing/2014/main" id="{2D0FE831-37E5-173B-F294-7A6A49E18CE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6AF760F3-7ACF-6ED8-BBF6-A50F4510ACF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0E04BA81-A689-4344-8F7B-041F186DFE89}" type="slidenum">
              <a:rPr lang="en-US"/>
              <a:pPr>
                <a:defRPr/>
              </a:pPr>
              <a:t>‹#›</a:t>
            </a:fld>
            <a:endParaRPr lang="en-US" dirty="0"/>
          </a:p>
        </p:txBody>
      </p:sp>
    </p:spTree>
  </p:cSld>
  <p:clrMap bg1="dk1" tx1="lt1" bg2="dk2" tx2="lt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 id="2147483809" r:id="rId12"/>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microsoft.com/office/2018/10/relationships/comments" Target="../comments/modernComment_1A7_62D94D61.xml"/><Relationship Id="rId1" Type="http://schemas.openxmlformats.org/officeDocument/2006/relationships/slideLayout" Target="../slideLayouts/slideLayout12.xml"/><Relationship Id="rId5" Type="http://schemas.openxmlformats.org/officeDocument/2006/relationships/image" Target="../media/image10.jpg"/><Relationship Id="rId4" Type="http://schemas.openxmlformats.org/officeDocument/2006/relationships/image" Target="../media/image9.jpg"/></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microsoft.com/office/2018/10/relationships/comments" Target="../comments/modernComment_1A8_D0C43043.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microsoft.com/office/2018/10/relationships/comments" Target="../comments/modernComment_185_CEB1A0D3.xml"/><Relationship Id="rId1" Type="http://schemas.openxmlformats.org/officeDocument/2006/relationships/slideLayout" Target="../slideLayouts/slideLayout6.xml"/><Relationship Id="rId4" Type="http://schemas.openxmlformats.org/officeDocument/2006/relationships/image" Target="../media/image13.jp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microsoft.com/office/2018/10/relationships/comments" Target="../comments/modernComment_19F_51350BB0.xml"/><Relationship Id="rId1" Type="http://schemas.openxmlformats.org/officeDocument/2006/relationships/slideLayout" Target="../slideLayouts/slideLayout4.xml"/><Relationship Id="rId4" Type="http://schemas.openxmlformats.org/officeDocument/2006/relationships/image" Target="../media/image15.jpg"/></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microsoft.com/office/2018/10/relationships/comments" Target="../comments/modernComment_1A9_21357621.xml"/><Relationship Id="rId1" Type="http://schemas.openxmlformats.org/officeDocument/2006/relationships/slideLayout" Target="../slideLayouts/slideLayout4.xml"/><Relationship Id="rId4" Type="http://schemas.openxmlformats.org/officeDocument/2006/relationships/image" Target="../media/image17.jpg"/></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microsoft.com/office/2018/10/relationships/comments" Target="../comments/modernComment_19B_FBEBB70D.xml"/><Relationship Id="rId1" Type="http://schemas.openxmlformats.org/officeDocument/2006/relationships/slideLayout" Target="../slideLayouts/slideLayout12.xml"/><Relationship Id="rId4" Type="http://schemas.openxmlformats.org/officeDocument/2006/relationships/image" Target="../media/image19.jpg"/></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12.xml"/><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G"/><Relationship Id="rId1" Type="http://schemas.openxmlformats.org/officeDocument/2006/relationships/slideLayout" Target="../slideLayouts/slideLayout12.xml"/><Relationship Id="rId4" Type="http://schemas.openxmlformats.org/officeDocument/2006/relationships/image" Target="../media/image2.jpeg"/></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jpeg"/></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8.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55.jpeg"/><Relationship Id="rId2" Type="http://schemas.openxmlformats.org/officeDocument/2006/relationships/image" Target="../media/image50.jpeg"/><Relationship Id="rId1" Type="http://schemas.openxmlformats.org/officeDocument/2006/relationships/slideLayout" Target="../slideLayouts/slideLayout7.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3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12.xml"/><Relationship Id="rId4" Type="http://schemas.openxmlformats.org/officeDocument/2006/relationships/image" Target="../media/image62.jpeg"/></Relationships>
</file>

<file path=ppt/slides/_rels/slide4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12.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4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4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e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77.jpg"/><Relationship Id="rId1" Type="http://schemas.openxmlformats.org/officeDocument/2006/relationships/slideLayout" Target="../slideLayouts/slideLayout12.xml"/><Relationship Id="rId4" Type="http://schemas.openxmlformats.org/officeDocument/2006/relationships/image" Target="../media/image79.jpg"/></Relationships>
</file>

<file path=ppt/slides/_rels/slide49.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80.jp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82.jpg"/><Relationship Id="rId1" Type="http://schemas.openxmlformats.org/officeDocument/2006/relationships/slideLayout" Target="../slideLayouts/slideLayout12.xml"/><Relationship Id="rId4" Type="http://schemas.openxmlformats.org/officeDocument/2006/relationships/image" Target="../media/image84.jpg"/></Relationships>
</file>

<file path=ppt/slides/_rels/slide5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oleObject" Target="../embeddings/oleObject1.bin"/><Relationship Id="rId1" Type="http://schemas.openxmlformats.org/officeDocument/2006/relationships/slideLayout" Target="../slideLayouts/slideLayout12.xml"/><Relationship Id="rId4" Type="http://schemas.openxmlformats.org/officeDocument/2006/relationships/image" Target="../media/image88.jpg"/></Relationships>
</file>

<file path=ppt/slides/_rels/slide5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microsoft.com/office/2018/10/relationships/comments" Target="../comments/modernComment_184_F36A7322.xml"/><Relationship Id="rId1" Type="http://schemas.openxmlformats.org/officeDocument/2006/relationships/slideLayout" Target="../slideLayouts/slideLayout12.xml"/><Relationship Id="rId4"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Podtytuł 2">
            <a:extLst>
              <a:ext uri="{FF2B5EF4-FFF2-40B4-BE49-F238E27FC236}">
                <a16:creationId xmlns:a16="http://schemas.microsoft.com/office/drawing/2014/main" id="{1AB89BB9-A335-78DA-BCC5-34DB4F875EE2}"/>
              </a:ext>
            </a:extLst>
          </p:cNvPr>
          <p:cNvSpPr>
            <a:spLocks noGrp="1" noChangeArrowheads="1"/>
          </p:cNvSpPr>
          <p:nvPr>
            <p:ph type="subTitle" idx="1"/>
          </p:nvPr>
        </p:nvSpPr>
        <p:spPr>
          <a:xfrm>
            <a:off x="1490430" y="2949575"/>
            <a:ext cx="6188075" cy="1409700"/>
          </a:xfrm>
        </p:spPr>
        <p:txBody>
          <a:bodyPr/>
          <a:lstStyle/>
          <a:p>
            <a:pPr eaLnBrk="1" hangingPunct="1">
              <a:buFont typeface="Wingdings 3" panose="05040102010807070707" pitchFamily="18" charset="2"/>
              <a:buChar char=""/>
            </a:pPr>
            <a:endParaRPr lang="en-US" altLang="pl-PL" dirty="0">
              <a:solidFill>
                <a:srgbClr val="FFFFFF"/>
              </a:solidFill>
            </a:endParaRPr>
          </a:p>
          <a:p>
            <a:pPr eaLnBrk="1" hangingPunct="1">
              <a:buFont typeface="Wingdings 3" panose="05040102010807070707" pitchFamily="18" charset="2"/>
              <a:buChar char=""/>
            </a:pPr>
            <a:endParaRPr lang="en-US" altLang="pl-PL" dirty="0">
              <a:solidFill>
                <a:srgbClr val="FFFFFF"/>
              </a:solidFill>
            </a:endParaRPr>
          </a:p>
        </p:txBody>
      </p:sp>
      <p:pic>
        <p:nvPicPr>
          <p:cNvPr id="3075" name="Obraz 6" descr="Obraz zawierający rysunek, okno&#10;&#10;Opis wygenerowany automatycznie">
            <a:extLst>
              <a:ext uri="{FF2B5EF4-FFF2-40B4-BE49-F238E27FC236}">
                <a16:creationId xmlns:a16="http://schemas.microsoft.com/office/drawing/2014/main" id="{1609BFDA-6E3E-1853-D8E0-9EF38A4699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85350" y="203200"/>
            <a:ext cx="1649413"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Podtytuł 2">
            <a:extLst>
              <a:ext uri="{FF2B5EF4-FFF2-40B4-BE49-F238E27FC236}">
                <a16:creationId xmlns:a16="http://schemas.microsoft.com/office/drawing/2014/main" id="{E5CD4D6D-6DD6-A31A-2DA0-6961F41669F3}"/>
              </a:ext>
            </a:extLst>
          </p:cNvPr>
          <p:cNvSpPr txBox="1">
            <a:spLocks/>
          </p:cNvSpPr>
          <p:nvPr/>
        </p:nvSpPr>
        <p:spPr>
          <a:xfrm>
            <a:off x="1682750" y="2949575"/>
            <a:ext cx="8501063" cy="2640013"/>
          </a:xfrm>
          <a:prstGeom prst="rect">
            <a:avLst/>
          </a:prstGeom>
        </p:spPr>
        <p:txBody>
          <a:bodyPr>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fontAlgn="auto">
              <a:lnSpc>
                <a:spcPct val="100000"/>
              </a:lnSpc>
              <a:spcAft>
                <a:spcPts val="0"/>
              </a:spcAft>
              <a:defRPr/>
            </a:pPr>
            <a:r>
              <a:rPr lang="pl-PL" sz="3600" b="1" dirty="0">
                <a:solidFill>
                  <a:srgbClr val="FF0000"/>
                </a:solidFill>
                <a:effectLst>
                  <a:outerShdw blurRad="38100" dist="38100" dir="2700000" algn="tl">
                    <a:srgbClr val="C0C0C0"/>
                  </a:outerShdw>
                </a:effectLst>
              </a:rPr>
              <a:t> </a:t>
            </a:r>
            <a:r>
              <a:rPr lang="pl-PL" sz="3600" b="1" dirty="0">
                <a:solidFill>
                  <a:srgbClr val="C00000"/>
                </a:solidFill>
                <a:effectLst>
                  <a:outerShdw blurRad="38100" dist="38100" dir="2700000" algn="tl">
                    <a:srgbClr val="C0C0C0"/>
                  </a:outerShdw>
                </a:effectLst>
                <a:latin typeface="Arial" panose="020B0604020202020204" pitchFamily="34" charset="0"/>
                <a:cs typeface="Arial" panose="020B0604020202020204" pitchFamily="34" charset="0"/>
              </a:rPr>
              <a:t>PODSUMOWANIE DZIAŁALNOŚCI </a:t>
            </a:r>
          </a:p>
          <a:p>
            <a:pPr fontAlgn="auto">
              <a:lnSpc>
                <a:spcPct val="100000"/>
              </a:lnSpc>
              <a:spcAft>
                <a:spcPts val="0"/>
              </a:spcAft>
              <a:defRPr/>
            </a:pPr>
            <a:r>
              <a:rPr lang="pl-PL" sz="3600" b="1" dirty="0">
                <a:solidFill>
                  <a:srgbClr val="C00000"/>
                </a:solidFill>
                <a:effectLst>
                  <a:outerShdw blurRad="38100" dist="38100" dir="2700000" algn="tl">
                    <a:srgbClr val="C0C0C0"/>
                  </a:outerShdw>
                </a:effectLst>
                <a:latin typeface="Arial" panose="020B0604020202020204" pitchFamily="34" charset="0"/>
                <a:cs typeface="Arial" panose="020B0604020202020204" pitchFamily="34" charset="0"/>
              </a:rPr>
              <a:t>KOMENDY POWIATOWEJ </a:t>
            </a:r>
            <a:br>
              <a:rPr lang="pl-PL" sz="3600" b="1" dirty="0">
                <a:solidFill>
                  <a:srgbClr val="C00000"/>
                </a:solidFill>
                <a:effectLst>
                  <a:outerShdw blurRad="38100" dist="38100" dir="2700000" algn="tl">
                    <a:srgbClr val="C0C0C0"/>
                  </a:outerShdw>
                </a:effectLst>
                <a:latin typeface="Arial" panose="020B0604020202020204" pitchFamily="34" charset="0"/>
                <a:cs typeface="Arial" panose="020B0604020202020204" pitchFamily="34" charset="0"/>
              </a:rPr>
            </a:br>
            <a:r>
              <a:rPr lang="pl-PL" sz="3600" b="1" dirty="0">
                <a:solidFill>
                  <a:srgbClr val="C00000"/>
                </a:solidFill>
                <a:effectLst>
                  <a:outerShdw blurRad="38100" dist="38100" dir="2700000" algn="tl">
                    <a:srgbClr val="C0C0C0"/>
                  </a:outerShdw>
                </a:effectLst>
                <a:latin typeface="Arial" panose="020B0604020202020204" pitchFamily="34" charset="0"/>
                <a:cs typeface="Arial" panose="020B0604020202020204" pitchFamily="34" charset="0"/>
              </a:rPr>
              <a:t>PAŃSTWOWEJ STRAŻY POŻARNEJ</a:t>
            </a:r>
          </a:p>
          <a:p>
            <a:pPr fontAlgn="auto">
              <a:lnSpc>
                <a:spcPct val="100000"/>
              </a:lnSpc>
              <a:spcAft>
                <a:spcPts val="0"/>
              </a:spcAft>
              <a:defRPr/>
            </a:pPr>
            <a:r>
              <a:rPr lang="pl-PL" sz="3600" b="1" dirty="0">
                <a:solidFill>
                  <a:srgbClr val="C00000"/>
                </a:solidFill>
                <a:effectLst>
                  <a:outerShdw blurRad="38100" dist="38100" dir="2700000" algn="tl">
                    <a:srgbClr val="C0C0C0"/>
                  </a:outerShdw>
                </a:effectLst>
                <a:latin typeface="Arial" panose="020B0604020202020204" pitchFamily="34" charset="0"/>
                <a:cs typeface="Arial" panose="020B0604020202020204" pitchFamily="34" charset="0"/>
              </a:rPr>
              <a:t>W NOWYM TOMYŚLU </a:t>
            </a:r>
            <a:br>
              <a:rPr lang="pl-PL" sz="3600" b="1" dirty="0">
                <a:solidFill>
                  <a:srgbClr val="C00000"/>
                </a:solidFill>
                <a:effectLst>
                  <a:outerShdw blurRad="38100" dist="38100" dir="2700000" algn="tl">
                    <a:srgbClr val="C0C0C0"/>
                  </a:outerShdw>
                </a:effectLst>
                <a:latin typeface="Arial" panose="020B0604020202020204" pitchFamily="34" charset="0"/>
                <a:cs typeface="Arial" panose="020B0604020202020204" pitchFamily="34" charset="0"/>
              </a:rPr>
            </a:br>
            <a:r>
              <a:rPr lang="pl-PL" sz="3600" b="1" dirty="0">
                <a:solidFill>
                  <a:srgbClr val="C00000"/>
                </a:solidFill>
                <a:effectLst>
                  <a:outerShdw blurRad="38100" dist="38100" dir="2700000" algn="tl">
                    <a:srgbClr val="C0C0C0"/>
                  </a:outerShdw>
                </a:effectLst>
                <a:latin typeface="Arial" panose="020B0604020202020204" pitchFamily="34" charset="0"/>
                <a:cs typeface="Arial" panose="020B0604020202020204" pitchFamily="34" charset="0"/>
              </a:rPr>
              <a:t>ZA 2024 ROK</a:t>
            </a:r>
          </a:p>
          <a:p>
            <a:pPr fontAlgn="auto">
              <a:lnSpc>
                <a:spcPct val="80000"/>
              </a:lnSpc>
              <a:spcAft>
                <a:spcPts val="0"/>
              </a:spcAft>
              <a:defRPr/>
            </a:pPr>
            <a:endParaRPr lang="pl-PL" b="1" dirty="0">
              <a:solidFill>
                <a:srgbClr val="FF0000"/>
              </a:solidFill>
              <a:effectLst>
                <a:outerShdw blurRad="38100" dist="38100" dir="2700000" algn="tl">
                  <a:srgbClr val="C0C0C0"/>
                </a:outerShdw>
              </a:effectLst>
            </a:endParaRPr>
          </a:p>
        </p:txBody>
      </p:sp>
      <p:cxnSp>
        <p:nvCxnSpPr>
          <p:cNvPr id="21" name="Łącznik prosty 20">
            <a:extLst>
              <a:ext uri="{FF2B5EF4-FFF2-40B4-BE49-F238E27FC236}">
                <a16:creationId xmlns:a16="http://schemas.microsoft.com/office/drawing/2014/main" id="{9BEFCD7F-2A5F-CA1B-2496-B646ACA7A23A}"/>
              </a:ext>
            </a:extLst>
          </p:cNvPr>
          <p:cNvCxnSpPr>
            <a:cxnSpLocks/>
          </p:cNvCxnSpPr>
          <p:nvPr/>
        </p:nvCxnSpPr>
        <p:spPr>
          <a:xfrm>
            <a:off x="0" y="2611438"/>
            <a:ext cx="12192000" cy="158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288EC4F-C56B-7695-C03E-46C776FE9CE8}"/>
              </a:ext>
            </a:extLst>
          </p:cNvPr>
          <p:cNvSpPr>
            <a:spLocks noGrp="1"/>
          </p:cNvSpPr>
          <p:nvPr>
            <p:ph type="title"/>
          </p:nvPr>
        </p:nvSpPr>
        <p:spPr>
          <a:xfrm>
            <a:off x="838200" y="365125"/>
            <a:ext cx="10920984" cy="1097915"/>
          </a:xfrm>
        </p:spPr>
        <p:txBody>
          <a:bodyPr/>
          <a:lstStyle/>
          <a:p>
            <a:pPr algn="ctr"/>
            <a:r>
              <a:rPr lang="pl-PL" sz="4000" i="0" dirty="0">
                <a:solidFill>
                  <a:srgbClr val="C00000"/>
                </a:solidFill>
                <a:effectLst/>
                <a:latin typeface="+mn-lt"/>
              </a:rPr>
              <a:t>Tragiczny w skutkach wypadek na DW305 </a:t>
            </a:r>
            <a:br>
              <a:rPr lang="pl-PL" sz="4000" i="0" dirty="0">
                <a:solidFill>
                  <a:srgbClr val="C00000"/>
                </a:solidFill>
                <a:effectLst/>
                <a:latin typeface="+mn-lt"/>
              </a:rPr>
            </a:br>
            <a:r>
              <a:rPr lang="pl-PL" sz="4000" i="0" dirty="0">
                <a:solidFill>
                  <a:srgbClr val="C00000"/>
                </a:solidFill>
                <a:effectLst/>
                <a:latin typeface="+mn-lt"/>
              </a:rPr>
              <a:t> Boruja Nowa 31.03.2024 r</a:t>
            </a:r>
            <a:r>
              <a:rPr lang="pl-PL" sz="2800" i="0" dirty="0">
                <a:solidFill>
                  <a:srgbClr val="C00000"/>
                </a:solidFill>
                <a:effectLst/>
                <a:latin typeface="+mn-lt"/>
              </a:rPr>
              <a:t>.</a:t>
            </a:r>
            <a:br>
              <a:rPr lang="pl-PL" i="0" dirty="0">
                <a:solidFill>
                  <a:srgbClr val="C00000"/>
                </a:solidFill>
                <a:effectLst/>
                <a:latin typeface="+mn-lt"/>
              </a:rPr>
            </a:br>
            <a:endParaRPr lang="pl-PL" dirty="0">
              <a:solidFill>
                <a:srgbClr val="C00000"/>
              </a:solidFill>
              <a:latin typeface="+mn-lt"/>
            </a:endParaRPr>
          </a:p>
        </p:txBody>
      </p:sp>
      <p:pic>
        <p:nvPicPr>
          <p:cNvPr id="5" name="Symbol zastępczy zawartości 4" descr="Obraz zawierający na wolnym powietrzu, trawa, niebo, roślina&#10;&#10;Zawartość wygenerowana przez sztuczną inteligencję może być niepoprawna.">
            <a:extLst>
              <a:ext uri="{FF2B5EF4-FFF2-40B4-BE49-F238E27FC236}">
                <a16:creationId xmlns:a16="http://schemas.microsoft.com/office/drawing/2014/main" id="{7D59CA8C-102A-337C-8BEE-F1F34664789C}"/>
              </a:ext>
            </a:extLst>
          </p:cNvPr>
          <p:cNvPicPr>
            <a:picLocks noGrp="1" noChangeAspect="1"/>
          </p:cNvPicPr>
          <p:nvPr>
            <p:ph sz="quarter" idx="13"/>
          </p:nvPr>
        </p:nvPicPr>
        <p:blipFill>
          <a:blip r:embed="rId3"/>
          <a:stretch>
            <a:fillRect/>
          </a:stretch>
        </p:blipFill>
        <p:spPr>
          <a:xfrm>
            <a:off x="838200" y="996966"/>
            <a:ext cx="4164912" cy="5553219"/>
          </a:xfrm>
          <a:prstGeom prst="rect">
            <a:avLst/>
          </a:prstGeom>
          <a:ln>
            <a:noFill/>
          </a:ln>
          <a:effectLst>
            <a:softEdge rad="112500"/>
          </a:effectLst>
        </p:spPr>
      </p:pic>
      <p:pic>
        <p:nvPicPr>
          <p:cNvPr id="7" name="Obraz 6" descr="Obraz zawierający na wolnym powietrzu, namiot, trawa, kemping&#10;&#10;Zawartość wygenerowana przez sztuczną inteligencję może być niepoprawna.">
            <a:extLst>
              <a:ext uri="{FF2B5EF4-FFF2-40B4-BE49-F238E27FC236}">
                <a16:creationId xmlns:a16="http://schemas.microsoft.com/office/drawing/2014/main" id="{4A0488D9-38A2-6DD9-6B2A-E39FAC47ADA9}"/>
              </a:ext>
            </a:extLst>
          </p:cNvPr>
          <p:cNvPicPr>
            <a:picLocks noChangeAspect="1"/>
          </p:cNvPicPr>
          <p:nvPr/>
        </p:nvPicPr>
        <p:blipFill>
          <a:blip r:embed="rId4"/>
          <a:stretch>
            <a:fillRect/>
          </a:stretch>
        </p:blipFill>
        <p:spPr>
          <a:xfrm>
            <a:off x="5700758" y="996966"/>
            <a:ext cx="4865394" cy="2736784"/>
          </a:xfrm>
          <a:prstGeom prst="rect">
            <a:avLst/>
          </a:prstGeom>
          <a:ln>
            <a:noFill/>
          </a:ln>
          <a:effectLst>
            <a:softEdge rad="112500"/>
          </a:effectLst>
        </p:spPr>
      </p:pic>
      <p:pic>
        <p:nvPicPr>
          <p:cNvPr id="9" name="Obraz 8" descr="Obraz zawierający na wolnym powietrzu, trawa, drzewo, roślina&#10;&#10;Zawartość wygenerowana przez sztuczną inteligencję może być niepoprawna.">
            <a:extLst>
              <a:ext uri="{FF2B5EF4-FFF2-40B4-BE49-F238E27FC236}">
                <a16:creationId xmlns:a16="http://schemas.microsoft.com/office/drawing/2014/main" id="{C6072350-11E0-DD12-59E6-AF306EDFF380}"/>
              </a:ext>
            </a:extLst>
          </p:cNvPr>
          <p:cNvPicPr>
            <a:picLocks noChangeAspect="1"/>
          </p:cNvPicPr>
          <p:nvPr/>
        </p:nvPicPr>
        <p:blipFill>
          <a:blip r:embed="rId5"/>
          <a:stretch>
            <a:fillRect/>
          </a:stretch>
        </p:blipFill>
        <p:spPr>
          <a:xfrm>
            <a:off x="5700758" y="3823344"/>
            <a:ext cx="4745834" cy="2669531"/>
          </a:xfrm>
          <a:prstGeom prst="rect">
            <a:avLst/>
          </a:prstGeom>
          <a:ln>
            <a:noFill/>
          </a:ln>
          <a:effectLst>
            <a:softEdge rad="112500"/>
          </a:effectLst>
        </p:spPr>
      </p:pic>
    </p:spTree>
    <p:extLst>
      <p:ext uri="{BB962C8B-B14F-4D97-AF65-F5344CB8AC3E}">
        <p14:creationId xmlns:p14="http://schemas.microsoft.com/office/powerpoint/2010/main" val="1658408289"/>
      </p:ext>
    </p:extLst>
  </p:cSld>
  <p:clrMapOvr>
    <a:masterClrMapping/>
  </p:clrMapOvr>
  <p:extLst>
    <p:ext uri="{6950BFC3-D8DA-4A85-94F7-54DA5524770B}">
      <p188:commentRel xmlns:p188="http://schemas.microsoft.com/office/powerpoint/2018/8/main" r:id="rId2"/>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1D15DBB-ACFF-2770-719F-6577AACB547D}"/>
              </a:ext>
            </a:extLst>
          </p:cNvPr>
          <p:cNvSpPr>
            <a:spLocks noGrp="1"/>
          </p:cNvSpPr>
          <p:nvPr>
            <p:ph type="title"/>
          </p:nvPr>
        </p:nvSpPr>
        <p:spPr/>
        <p:txBody>
          <a:bodyPr/>
          <a:lstStyle/>
          <a:p>
            <a:pPr algn="ctr"/>
            <a:r>
              <a:rPr lang="pl-PL" sz="4000" i="0" dirty="0">
                <a:solidFill>
                  <a:srgbClr val="C00000"/>
                </a:solidFill>
                <a:effectLst/>
                <a:latin typeface="+mn-lt"/>
              </a:rPr>
              <a:t>Pożar mieszkania w budynku wielorodzinnym </a:t>
            </a:r>
            <a:br>
              <a:rPr lang="pl-PL" sz="4000" i="0" dirty="0">
                <a:solidFill>
                  <a:srgbClr val="C00000"/>
                </a:solidFill>
                <a:effectLst/>
                <a:latin typeface="+mn-lt"/>
              </a:rPr>
            </a:br>
            <a:r>
              <a:rPr lang="pl-PL" sz="4000" i="0" dirty="0">
                <a:solidFill>
                  <a:srgbClr val="C00000"/>
                </a:solidFill>
                <a:effectLst/>
                <a:latin typeface="+mn-lt"/>
              </a:rPr>
              <a:t>w Sielinku 02.06.2024 r. </a:t>
            </a:r>
            <a:br>
              <a:rPr lang="pl-PL" b="1" i="0" dirty="0">
                <a:solidFill>
                  <a:srgbClr val="C00000"/>
                </a:solidFill>
                <a:effectLst/>
                <a:latin typeface="+mn-lt"/>
              </a:rPr>
            </a:br>
            <a:endParaRPr lang="pl-PL" dirty="0">
              <a:solidFill>
                <a:srgbClr val="C00000"/>
              </a:solidFill>
              <a:latin typeface="+mn-lt"/>
            </a:endParaRPr>
          </a:p>
        </p:txBody>
      </p:sp>
      <p:pic>
        <p:nvPicPr>
          <p:cNvPr id="4" name="Obraz 3" descr="Obraz zawierający na wolnym powietrzu, niebo, strażak, koło&#10;&#10;Zawartość wygenerowana przez sztuczną inteligencję może być niepoprawna.">
            <a:extLst>
              <a:ext uri="{FF2B5EF4-FFF2-40B4-BE49-F238E27FC236}">
                <a16:creationId xmlns:a16="http://schemas.microsoft.com/office/drawing/2014/main" id="{A0C37297-C3EC-7AF6-4890-6DAE465B9A0F}"/>
              </a:ext>
            </a:extLst>
          </p:cNvPr>
          <p:cNvPicPr>
            <a:picLocks noChangeAspect="1"/>
          </p:cNvPicPr>
          <p:nvPr/>
        </p:nvPicPr>
        <p:blipFill>
          <a:blip r:embed="rId3"/>
          <a:stretch>
            <a:fillRect/>
          </a:stretch>
        </p:blipFill>
        <p:spPr>
          <a:xfrm>
            <a:off x="951722" y="1327282"/>
            <a:ext cx="10596465" cy="4948549"/>
          </a:xfrm>
          <a:prstGeom prst="rect">
            <a:avLst/>
          </a:prstGeom>
          <a:ln>
            <a:noFill/>
          </a:ln>
          <a:effectLst>
            <a:softEdge rad="112500"/>
          </a:effectLst>
        </p:spPr>
      </p:pic>
    </p:spTree>
    <p:extLst>
      <p:ext uri="{BB962C8B-B14F-4D97-AF65-F5344CB8AC3E}">
        <p14:creationId xmlns:p14="http://schemas.microsoft.com/office/powerpoint/2010/main" val="3502518339"/>
      </p:ext>
    </p:extLst>
  </p:cSld>
  <p:clrMapOvr>
    <a:masterClrMapping/>
  </p:clrMapOvr>
  <p:extLst>
    <p:ext uri="{6950BFC3-D8DA-4A85-94F7-54DA5524770B}">
      <p188:commentRel xmlns:p188="http://schemas.microsoft.com/office/powerpoint/2018/8/main" r:id="rId2"/>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FF007A1-A6D9-2C55-F1DE-546A3BDA649C}"/>
              </a:ext>
            </a:extLst>
          </p:cNvPr>
          <p:cNvSpPr>
            <a:spLocks noGrp="1"/>
          </p:cNvSpPr>
          <p:nvPr>
            <p:ph type="title"/>
          </p:nvPr>
        </p:nvSpPr>
        <p:spPr>
          <a:xfrm>
            <a:off x="838200" y="169294"/>
            <a:ext cx="10515600" cy="1527622"/>
          </a:xfrm>
        </p:spPr>
        <p:txBody>
          <a:bodyPr anchor="ctr">
            <a:normAutofit/>
          </a:bodyPr>
          <a:lstStyle/>
          <a:p>
            <a:pPr algn="ctr"/>
            <a:r>
              <a:rPr lang="pl-PL" sz="4000" dirty="0">
                <a:solidFill>
                  <a:srgbClr val="C00000"/>
                </a:solidFill>
                <a:latin typeface="+mn-lt"/>
              </a:rPr>
              <a:t>Pożar budynku inwentarskiego </a:t>
            </a:r>
            <a:br>
              <a:rPr lang="pl-PL" sz="4000" dirty="0">
                <a:solidFill>
                  <a:srgbClr val="C00000"/>
                </a:solidFill>
                <a:latin typeface="+mn-lt"/>
              </a:rPr>
            </a:br>
            <a:r>
              <a:rPr lang="pl-PL" sz="4000" dirty="0">
                <a:solidFill>
                  <a:srgbClr val="C00000"/>
                </a:solidFill>
                <a:latin typeface="+mn-lt"/>
              </a:rPr>
              <a:t>w Bolewicku 02.08.2024 r.</a:t>
            </a:r>
          </a:p>
        </p:txBody>
      </p:sp>
      <p:sp>
        <p:nvSpPr>
          <p:cNvPr id="46083" name="pole tekstowe 2">
            <a:extLst>
              <a:ext uri="{FF2B5EF4-FFF2-40B4-BE49-F238E27FC236}">
                <a16:creationId xmlns:a16="http://schemas.microsoft.com/office/drawing/2014/main" id="{6A3C3AF8-CD8E-2E34-1BB1-85ADC2130FF4}"/>
              </a:ext>
            </a:extLst>
          </p:cNvPr>
          <p:cNvSpPr txBox="1">
            <a:spLocks noChangeArrowheads="1"/>
          </p:cNvSpPr>
          <p:nvPr/>
        </p:nvSpPr>
        <p:spPr bwMode="auto">
          <a:xfrm>
            <a:off x="7904163" y="2116928"/>
            <a:ext cx="4087306" cy="230134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defTabSz="914400" eaLnBrk="1" hangingPunct="1">
              <a:lnSpc>
                <a:spcPct val="90000"/>
              </a:lnSpc>
              <a:spcAft>
                <a:spcPts val="600"/>
              </a:spcAft>
            </a:pPr>
            <a:endParaRPr lang="en-US" altLang="pl-PL" sz="3800" dirty="0">
              <a:solidFill>
                <a:srgbClr val="C00000"/>
              </a:solidFill>
              <a:latin typeface="+mj-lt"/>
              <a:ea typeface="+mj-ea"/>
              <a:cs typeface="+mj-cs"/>
            </a:endParaRPr>
          </a:p>
        </p:txBody>
      </p:sp>
      <p:sp>
        <p:nvSpPr>
          <p:cNvPr id="19" name="pole tekstowe 18">
            <a:extLst>
              <a:ext uri="{FF2B5EF4-FFF2-40B4-BE49-F238E27FC236}">
                <a16:creationId xmlns:a16="http://schemas.microsoft.com/office/drawing/2014/main" id="{A14FFA17-C7BE-6043-2EB6-88E6FD9A7540}"/>
              </a:ext>
            </a:extLst>
          </p:cNvPr>
          <p:cNvSpPr txBox="1"/>
          <p:nvPr/>
        </p:nvSpPr>
        <p:spPr>
          <a:xfrm>
            <a:off x="7904163" y="950913"/>
            <a:ext cx="3711575" cy="3328987"/>
          </a:xfrm>
          <a:prstGeom prst="rect">
            <a:avLst/>
          </a:prstGeom>
        </p:spPr>
        <p:txBody>
          <a:bodyPr anchor="b">
            <a:normAutofit/>
          </a:bodyPr>
          <a:lstStyle/>
          <a:p>
            <a:pPr algn="ctr" eaLnBrk="1" fontAlgn="auto" hangingPunct="1">
              <a:lnSpc>
                <a:spcPct val="90000"/>
              </a:lnSpc>
              <a:spcAft>
                <a:spcPts val="600"/>
              </a:spcAft>
              <a:defRPr/>
            </a:pPr>
            <a:endParaRPr lang="en-US" sz="4200" dirty="0">
              <a:solidFill>
                <a:srgbClr val="C00000"/>
              </a:solidFill>
              <a:latin typeface="+mj-lt"/>
              <a:ea typeface="+mj-ea"/>
              <a:cs typeface="+mj-cs"/>
            </a:endParaRPr>
          </a:p>
        </p:txBody>
      </p:sp>
      <p:pic>
        <p:nvPicPr>
          <p:cNvPr id="5" name="Obraz 4" descr="Obraz zawierający na wolnym powietrzu, niebo, trawa, dym&#10;&#10;Zawartość wygenerowana przez sztuczną inteligencję może być niepoprawna.">
            <a:extLst>
              <a:ext uri="{FF2B5EF4-FFF2-40B4-BE49-F238E27FC236}">
                <a16:creationId xmlns:a16="http://schemas.microsoft.com/office/drawing/2014/main" id="{BBD0A1E3-2015-1FAE-7EAC-08E2D0A4E2D1}"/>
              </a:ext>
            </a:extLst>
          </p:cNvPr>
          <p:cNvPicPr>
            <a:picLocks noChangeAspect="1"/>
          </p:cNvPicPr>
          <p:nvPr/>
        </p:nvPicPr>
        <p:blipFill>
          <a:blip r:embed="rId3"/>
          <a:stretch>
            <a:fillRect/>
          </a:stretch>
        </p:blipFill>
        <p:spPr>
          <a:xfrm>
            <a:off x="466344" y="1558540"/>
            <a:ext cx="6038295" cy="2721360"/>
          </a:xfrm>
          <a:prstGeom prst="rect">
            <a:avLst/>
          </a:prstGeom>
          <a:ln>
            <a:noFill/>
          </a:ln>
          <a:effectLst>
            <a:softEdge rad="112500"/>
          </a:effectLst>
        </p:spPr>
      </p:pic>
      <p:pic>
        <p:nvPicPr>
          <p:cNvPr id="4" name="Obraz 3" descr="Obraz zawierający budynek, w pomieszczeniu, Złom, sufit&#10;&#10;Zawartość wygenerowana przez sztuczną inteligencję może być niepoprawna.">
            <a:extLst>
              <a:ext uri="{FF2B5EF4-FFF2-40B4-BE49-F238E27FC236}">
                <a16:creationId xmlns:a16="http://schemas.microsoft.com/office/drawing/2014/main" id="{BCB56FA9-92CB-32FD-0634-6973C15574B0}"/>
              </a:ext>
            </a:extLst>
          </p:cNvPr>
          <p:cNvPicPr>
            <a:picLocks noChangeAspect="1"/>
          </p:cNvPicPr>
          <p:nvPr/>
        </p:nvPicPr>
        <p:blipFill>
          <a:blip r:embed="rId4"/>
          <a:stretch>
            <a:fillRect/>
          </a:stretch>
        </p:blipFill>
        <p:spPr>
          <a:xfrm>
            <a:off x="5060919" y="3566160"/>
            <a:ext cx="7065221" cy="3184179"/>
          </a:xfrm>
          <a:prstGeom prst="rect">
            <a:avLst/>
          </a:prstGeom>
          <a:ln>
            <a:noFill/>
          </a:ln>
          <a:effectLst>
            <a:softEdge rad="112500"/>
          </a:effectLst>
        </p:spPr>
      </p:pic>
    </p:spTree>
    <p:extLst>
      <p:ext uri="{BB962C8B-B14F-4D97-AF65-F5344CB8AC3E}">
        <p14:creationId xmlns:p14="http://schemas.microsoft.com/office/powerpoint/2010/main" val="3467747539"/>
      </p:ext>
    </p:extLst>
  </p:cSld>
  <p:clrMapOvr>
    <a:masterClrMapping/>
  </p:clrMapOvr>
  <p:extLst>
    <p:ext uri="{6950BFC3-D8DA-4A85-94F7-54DA5524770B}">
      <p188:commentRel xmlns:p188="http://schemas.microsoft.com/office/powerpoint/2018/8/main" r:id="rId2"/>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pole tekstowe 18">
            <a:extLst>
              <a:ext uri="{FF2B5EF4-FFF2-40B4-BE49-F238E27FC236}">
                <a16:creationId xmlns:a16="http://schemas.microsoft.com/office/drawing/2014/main" id="{EC3F9125-E6B6-0AA6-D009-2F719E61B66C}"/>
              </a:ext>
            </a:extLst>
          </p:cNvPr>
          <p:cNvSpPr txBox="1"/>
          <p:nvPr/>
        </p:nvSpPr>
        <p:spPr>
          <a:xfrm>
            <a:off x="6424244" y="2624962"/>
            <a:ext cx="4929556" cy="3538094"/>
          </a:xfrm>
          <a:prstGeom prst="rect">
            <a:avLst/>
          </a:prstGeom>
        </p:spPr>
        <p:txBody>
          <a:bodyPr vert="horz" lIns="91440" tIns="45720" rIns="91440" bIns="45720" rtlCol="0">
            <a:norm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defTabSz="914400" eaLnBrk="1" hangingPunct="1">
              <a:lnSpc>
                <a:spcPct val="90000"/>
              </a:lnSpc>
              <a:spcAft>
                <a:spcPts val="600"/>
              </a:spcAft>
            </a:pPr>
            <a:endParaRPr lang="en-US" altLang="pl-PL" sz="4800" dirty="0">
              <a:solidFill>
                <a:srgbClr val="C00000"/>
              </a:solidFill>
              <a:latin typeface="+mn-lt"/>
            </a:endParaRPr>
          </a:p>
        </p:txBody>
      </p:sp>
      <p:sp>
        <p:nvSpPr>
          <p:cNvPr id="10" name="pole tekstowe 9">
            <a:extLst>
              <a:ext uri="{FF2B5EF4-FFF2-40B4-BE49-F238E27FC236}">
                <a16:creationId xmlns:a16="http://schemas.microsoft.com/office/drawing/2014/main" id="{B31F8679-900D-AD43-58BF-72E13817D341}"/>
              </a:ext>
            </a:extLst>
          </p:cNvPr>
          <p:cNvSpPr txBox="1"/>
          <p:nvPr/>
        </p:nvSpPr>
        <p:spPr>
          <a:xfrm>
            <a:off x="1411474" y="288552"/>
            <a:ext cx="9098260" cy="1323439"/>
          </a:xfrm>
          <a:prstGeom prst="rect">
            <a:avLst/>
          </a:prstGeom>
          <a:noFill/>
        </p:spPr>
        <p:txBody>
          <a:bodyPr wrap="none" rtlCol="0">
            <a:spAutoFit/>
          </a:bodyPr>
          <a:lstStyle/>
          <a:p>
            <a:pPr algn="ctr"/>
            <a:r>
              <a:rPr lang="pl-PL" sz="4000" dirty="0">
                <a:solidFill>
                  <a:srgbClr val="C00000"/>
                </a:solidFill>
              </a:rPr>
              <a:t>Tragiczny wypadek na terenie budowy hali,</a:t>
            </a:r>
            <a:br>
              <a:rPr lang="pl-PL" sz="4000" dirty="0">
                <a:solidFill>
                  <a:srgbClr val="C00000"/>
                </a:solidFill>
              </a:rPr>
            </a:br>
            <a:r>
              <a:rPr lang="pl-PL" sz="4000" dirty="0">
                <a:solidFill>
                  <a:srgbClr val="C00000"/>
                </a:solidFill>
              </a:rPr>
              <a:t>Michorzewko 29.10.2024 r. </a:t>
            </a:r>
            <a:endParaRPr lang="pl-PL" sz="4000" dirty="0"/>
          </a:p>
        </p:txBody>
      </p:sp>
      <p:pic>
        <p:nvPicPr>
          <p:cNvPr id="2" name="Obraz 1" descr="Teren budowy i działające służby">
            <a:extLst>
              <a:ext uri="{FF2B5EF4-FFF2-40B4-BE49-F238E27FC236}">
                <a16:creationId xmlns:a16="http://schemas.microsoft.com/office/drawing/2014/main" id="{60684F5F-7793-68D2-6253-89C710F0AB9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0718" y="2539527"/>
            <a:ext cx="6063526" cy="3538094"/>
          </a:xfrm>
          <a:prstGeom prst="rect">
            <a:avLst/>
          </a:prstGeom>
          <a:ln>
            <a:noFill/>
          </a:ln>
          <a:effectLst>
            <a:softEdge rad="112500"/>
          </a:effectLst>
        </p:spPr>
      </p:pic>
      <p:pic>
        <p:nvPicPr>
          <p:cNvPr id="5" name="Obraz 4" descr="Obraz zawierający niebo, na wolnym powietrzu, pojazd, strażak&#10;&#10;Zawartość wygenerowana przez sztuczną inteligencję może być niepoprawna.">
            <a:extLst>
              <a:ext uri="{FF2B5EF4-FFF2-40B4-BE49-F238E27FC236}">
                <a16:creationId xmlns:a16="http://schemas.microsoft.com/office/drawing/2014/main" id="{B3D91A60-C884-B225-D535-2FBAD0A8498D}"/>
              </a:ext>
            </a:extLst>
          </p:cNvPr>
          <p:cNvPicPr>
            <a:picLocks noChangeAspect="1"/>
          </p:cNvPicPr>
          <p:nvPr/>
        </p:nvPicPr>
        <p:blipFill>
          <a:blip r:embed="rId4"/>
          <a:stretch>
            <a:fillRect/>
          </a:stretch>
        </p:blipFill>
        <p:spPr>
          <a:xfrm>
            <a:off x="6809232" y="1697426"/>
            <a:ext cx="5166360" cy="3874770"/>
          </a:xfrm>
          <a:prstGeom prst="rect">
            <a:avLst/>
          </a:prstGeom>
          <a:ln>
            <a:noFill/>
          </a:ln>
          <a:effectLst>
            <a:softEdge rad="112500"/>
          </a:effectLst>
        </p:spPr>
      </p:pic>
    </p:spTree>
    <p:extLst>
      <p:ext uri="{BB962C8B-B14F-4D97-AF65-F5344CB8AC3E}">
        <p14:creationId xmlns:p14="http://schemas.microsoft.com/office/powerpoint/2010/main" val="1362430896"/>
      </p:ext>
    </p:extLst>
  </p:cSld>
  <p:clrMapOvr>
    <a:masterClrMapping/>
  </p:clrMapOvr>
  <p:extLst>
    <p:ext uri="{6950BFC3-D8DA-4A85-94F7-54DA5524770B}">
      <p188:commentRel xmlns:p188="http://schemas.microsoft.com/office/powerpoint/2018/8/main" r:id="rId2"/>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5110B2A-13FD-7F8E-B17B-BCE1FFF586D0}"/>
              </a:ext>
            </a:extLst>
          </p:cNvPr>
          <p:cNvSpPr>
            <a:spLocks noGrp="1"/>
          </p:cNvSpPr>
          <p:nvPr>
            <p:ph type="title"/>
          </p:nvPr>
        </p:nvSpPr>
        <p:spPr/>
        <p:txBody>
          <a:bodyPr/>
          <a:lstStyle/>
          <a:p>
            <a:pPr algn="ctr"/>
            <a:r>
              <a:rPr lang="pl-PL" sz="4000" dirty="0">
                <a:solidFill>
                  <a:srgbClr val="C00000"/>
                </a:solidFill>
                <a:latin typeface="Calibri" panose="020F0502020204030204" pitchFamily="34" charset="0"/>
                <a:ea typeface="+mn-ea"/>
                <a:cs typeface="+mn-cs"/>
              </a:rPr>
              <a:t>Strażacy ewakuowali rodzinę z płonącego budynku, Zbąszyń 12.11.2024 r. </a:t>
            </a:r>
            <a:br>
              <a:rPr lang="pl-PL" b="1" i="0" dirty="0">
                <a:solidFill>
                  <a:srgbClr val="1B1B1B"/>
                </a:solidFill>
                <a:effectLst/>
                <a:latin typeface="Open Sans" panose="020B0606030504020204" pitchFamily="34" charset="0"/>
              </a:rPr>
            </a:br>
            <a:endParaRPr lang="pl-PL" dirty="0"/>
          </a:p>
        </p:txBody>
      </p:sp>
      <p:pic>
        <p:nvPicPr>
          <p:cNvPr id="6" name="Symbol zastępczy zawartości 5" descr="Obraz zawierający na wolnym powietrzu, strażak, niebo, budynek&#10;&#10;Zawartość wygenerowana przez sztuczną inteligencję może być niepoprawna.">
            <a:extLst>
              <a:ext uri="{FF2B5EF4-FFF2-40B4-BE49-F238E27FC236}">
                <a16:creationId xmlns:a16="http://schemas.microsoft.com/office/drawing/2014/main" id="{E4C1C1E1-7FEA-4516-4C05-E04FA547BF21}"/>
              </a:ext>
            </a:extLst>
          </p:cNvPr>
          <p:cNvPicPr>
            <a:picLocks noGrp="1" noChangeAspect="1"/>
          </p:cNvPicPr>
          <p:nvPr>
            <p:ph sz="half" idx="1"/>
          </p:nvPr>
        </p:nvPicPr>
        <p:blipFill>
          <a:blip r:embed="rId3"/>
          <a:stretch>
            <a:fillRect/>
          </a:stretch>
        </p:blipFill>
        <p:spPr>
          <a:xfrm>
            <a:off x="765047" y="1959167"/>
            <a:ext cx="5704797" cy="4278598"/>
          </a:xfrm>
          <a:prstGeom prst="rect">
            <a:avLst/>
          </a:prstGeom>
          <a:ln>
            <a:noFill/>
          </a:ln>
          <a:effectLst>
            <a:softEdge rad="112500"/>
          </a:effectLst>
        </p:spPr>
      </p:pic>
      <p:pic>
        <p:nvPicPr>
          <p:cNvPr id="8" name="Symbol zastępczy zawartości 7" descr="Obraz zawierający strażak, na wolnym powietrzu, niebo, budynek&#10;&#10;Zawartość wygenerowana przez sztuczną inteligencję może być niepoprawna.">
            <a:extLst>
              <a:ext uri="{FF2B5EF4-FFF2-40B4-BE49-F238E27FC236}">
                <a16:creationId xmlns:a16="http://schemas.microsoft.com/office/drawing/2014/main" id="{562EE8D5-82A1-C2C0-FCF8-B102516D49D5}"/>
              </a:ext>
            </a:extLst>
          </p:cNvPr>
          <p:cNvPicPr>
            <a:picLocks noGrp="1" noChangeAspect="1"/>
          </p:cNvPicPr>
          <p:nvPr>
            <p:ph sz="half" idx="2"/>
          </p:nvPr>
        </p:nvPicPr>
        <p:blipFill>
          <a:blip r:embed="rId4"/>
          <a:stretch>
            <a:fillRect/>
          </a:stretch>
        </p:blipFill>
        <p:spPr>
          <a:xfrm>
            <a:off x="6790945" y="1690688"/>
            <a:ext cx="5113862" cy="4547077"/>
          </a:xfrm>
          <a:prstGeom prst="rect">
            <a:avLst/>
          </a:prstGeom>
          <a:ln>
            <a:noFill/>
          </a:ln>
          <a:effectLst>
            <a:softEdge rad="112500"/>
          </a:effectLst>
        </p:spPr>
      </p:pic>
    </p:spTree>
    <p:extLst>
      <p:ext uri="{BB962C8B-B14F-4D97-AF65-F5344CB8AC3E}">
        <p14:creationId xmlns:p14="http://schemas.microsoft.com/office/powerpoint/2010/main" val="557151777"/>
      </p:ext>
    </p:extLst>
  </p:cSld>
  <p:clrMapOvr>
    <a:masterClrMapping/>
  </p:clrMapOvr>
  <p:extLst>
    <p:ext uri="{6950BFC3-D8DA-4A85-94F7-54DA5524770B}">
      <p188:commentRel xmlns:p188="http://schemas.microsoft.com/office/powerpoint/2018/8/main" r:id="rId2"/>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DE0FEAE-B77E-EBA0-72E4-3F318CE3E540}"/>
              </a:ext>
            </a:extLst>
          </p:cNvPr>
          <p:cNvSpPr>
            <a:spLocks noGrp="1"/>
          </p:cNvSpPr>
          <p:nvPr>
            <p:ph type="title"/>
          </p:nvPr>
        </p:nvSpPr>
        <p:spPr/>
        <p:txBody>
          <a:bodyPr/>
          <a:lstStyle/>
          <a:p>
            <a:pPr algn="ctr"/>
            <a:r>
              <a:rPr lang="pl-PL" sz="4000" dirty="0">
                <a:solidFill>
                  <a:srgbClr val="C00000"/>
                </a:solidFill>
                <a:latin typeface="+mn-lt"/>
              </a:rPr>
              <a:t>Wypadek ciężarówki przewożącej sprzęt wojskowy, Lwówek 21.11.2024 r.</a:t>
            </a:r>
          </a:p>
        </p:txBody>
      </p:sp>
      <p:pic>
        <p:nvPicPr>
          <p:cNvPr id="6" name="Symbol zastępczy zawartości 5" descr="Obraz zawierający trawa, na wolnym powietrzu, koło, transport&#10;&#10;Zawartość wygenerowana przez sztuczną inteligencję może być niepoprawna.">
            <a:extLst>
              <a:ext uri="{FF2B5EF4-FFF2-40B4-BE49-F238E27FC236}">
                <a16:creationId xmlns:a16="http://schemas.microsoft.com/office/drawing/2014/main" id="{CB950F23-8711-7D85-7F82-07D802587AD7}"/>
              </a:ext>
            </a:extLst>
          </p:cNvPr>
          <p:cNvPicPr>
            <a:picLocks noGrp="1" noChangeAspect="1"/>
          </p:cNvPicPr>
          <p:nvPr>
            <p:ph sz="quarter" idx="13"/>
          </p:nvPr>
        </p:nvPicPr>
        <p:blipFill>
          <a:blip r:embed="rId3"/>
          <a:stretch>
            <a:fillRect/>
          </a:stretch>
        </p:blipFill>
        <p:spPr>
          <a:xfrm>
            <a:off x="530479" y="1999884"/>
            <a:ext cx="5565521" cy="4174141"/>
          </a:xfrm>
          <a:prstGeom prst="rect">
            <a:avLst/>
          </a:prstGeom>
          <a:ln>
            <a:noFill/>
          </a:ln>
          <a:effectLst>
            <a:softEdge rad="112500"/>
          </a:effectLst>
        </p:spPr>
      </p:pic>
      <p:pic>
        <p:nvPicPr>
          <p:cNvPr id="9" name="Obraz 8" descr="Obraz zawierający na wolnym powietrzu, pojazd, Pojazd lądowy, trawa&#10;&#10;Zawartość wygenerowana przez sztuczną inteligencję może być niepoprawna.">
            <a:extLst>
              <a:ext uri="{FF2B5EF4-FFF2-40B4-BE49-F238E27FC236}">
                <a16:creationId xmlns:a16="http://schemas.microsoft.com/office/drawing/2014/main" id="{7624FCB6-3AA7-3F84-CFE3-D904A54D15A9}"/>
              </a:ext>
            </a:extLst>
          </p:cNvPr>
          <p:cNvPicPr>
            <a:picLocks noChangeAspect="1"/>
          </p:cNvPicPr>
          <p:nvPr/>
        </p:nvPicPr>
        <p:blipFill>
          <a:blip r:embed="rId4"/>
          <a:stretch>
            <a:fillRect/>
          </a:stretch>
        </p:blipFill>
        <p:spPr>
          <a:xfrm>
            <a:off x="6159394" y="1999884"/>
            <a:ext cx="5502128" cy="4126596"/>
          </a:xfrm>
          <a:prstGeom prst="rect">
            <a:avLst/>
          </a:prstGeom>
          <a:ln>
            <a:noFill/>
          </a:ln>
          <a:effectLst>
            <a:softEdge rad="112500"/>
          </a:effectLst>
        </p:spPr>
      </p:pic>
    </p:spTree>
    <p:extLst>
      <p:ext uri="{BB962C8B-B14F-4D97-AF65-F5344CB8AC3E}">
        <p14:creationId xmlns:p14="http://schemas.microsoft.com/office/powerpoint/2010/main" val="4226529037"/>
      </p:ext>
    </p:extLst>
  </p:cSld>
  <p:clrMapOvr>
    <a:masterClrMapping/>
  </p:clrMapOvr>
  <p:extLst>
    <p:ext uri="{6950BFC3-D8DA-4A85-94F7-54DA5524770B}">
      <p188:commentRel xmlns:p188="http://schemas.microsoft.com/office/powerpoint/2018/8/main" r:id="rId2"/>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CBFA7B-223A-DBE2-6AB3-5CB79D2AE53D}"/>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C1260359-92B6-A86A-C50E-B07D8E2B5C8C}"/>
              </a:ext>
            </a:extLst>
          </p:cNvPr>
          <p:cNvSpPr>
            <a:spLocks noGrp="1"/>
          </p:cNvSpPr>
          <p:nvPr>
            <p:ph type="title"/>
          </p:nvPr>
        </p:nvSpPr>
        <p:spPr/>
        <p:txBody>
          <a:bodyPr/>
          <a:lstStyle/>
          <a:p>
            <a:pPr algn="ctr"/>
            <a:r>
              <a:rPr lang="pl-PL">
                <a:solidFill>
                  <a:srgbClr val="C00000"/>
                </a:solidFill>
                <a:latin typeface="+mn-lt"/>
              </a:rPr>
              <a:t>Działania podczas powodzi </a:t>
            </a:r>
            <a:endParaRPr lang="pl-PL" dirty="0">
              <a:solidFill>
                <a:srgbClr val="C00000"/>
              </a:solidFill>
              <a:latin typeface="+mn-lt"/>
            </a:endParaRPr>
          </a:p>
        </p:txBody>
      </p:sp>
      <p:pic>
        <p:nvPicPr>
          <p:cNvPr id="7" name="Symbol zastępczy zawartości 6">
            <a:extLst>
              <a:ext uri="{FF2B5EF4-FFF2-40B4-BE49-F238E27FC236}">
                <a16:creationId xmlns:a16="http://schemas.microsoft.com/office/drawing/2014/main" id="{527EE115-457C-8E43-EAFA-DC1D0C1B3FF9}"/>
              </a:ext>
            </a:extLst>
          </p:cNvPr>
          <p:cNvPicPr>
            <a:picLocks noGrp="1" noChangeAspect="1"/>
          </p:cNvPicPr>
          <p:nvPr>
            <p:ph sz="quarter" idx="13"/>
          </p:nvPr>
        </p:nvPicPr>
        <p:blipFill>
          <a:blip r:embed="rId2" cstate="print">
            <a:extLst>
              <a:ext uri="{28A0092B-C50C-407E-A947-70E740481C1C}">
                <a14:useLocalDpi xmlns:a14="http://schemas.microsoft.com/office/drawing/2010/main" val="0"/>
              </a:ext>
            </a:extLst>
          </a:blip>
          <a:srcRect/>
          <a:stretch>
            <a:fillRect/>
          </a:stretch>
        </p:blipFill>
        <p:spPr bwMode="auto">
          <a:xfrm>
            <a:off x="1414754" y="1508760"/>
            <a:ext cx="6165966" cy="4626864"/>
          </a:xfrm>
          <a:prstGeom prst="rect">
            <a:avLst/>
          </a:prstGeom>
          <a:noFill/>
        </p:spPr>
      </p:pic>
      <p:pic>
        <p:nvPicPr>
          <p:cNvPr id="8" name="Obraz 7">
            <a:extLst>
              <a:ext uri="{FF2B5EF4-FFF2-40B4-BE49-F238E27FC236}">
                <a16:creationId xmlns:a16="http://schemas.microsoft.com/office/drawing/2014/main" id="{61F8E1FF-FB31-27AE-6A0B-EF2E015C62C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05472" y="1912290"/>
            <a:ext cx="3648038" cy="4864050"/>
          </a:xfrm>
          <a:prstGeom prst="rect">
            <a:avLst/>
          </a:prstGeom>
          <a:noFill/>
        </p:spPr>
      </p:pic>
    </p:spTree>
    <p:extLst>
      <p:ext uri="{BB962C8B-B14F-4D97-AF65-F5344CB8AC3E}">
        <p14:creationId xmlns:p14="http://schemas.microsoft.com/office/powerpoint/2010/main" val="22813547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Obraz 1">
            <a:extLst>
              <a:ext uri="{FF2B5EF4-FFF2-40B4-BE49-F238E27FC236}">
                <a16:creationId xmlns:a16="http://schemas.microsoft.com/office/drawing/2014/main" id="{83C9DA5F-5D7C-0D5D-736C-752E472FA3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98138" y="139700"/>
            <a:ext cx="1504950" cy="194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ytuł 1">
            <a:extLst>
              <a:ext uri="{FF2B5EF4-FFF2-40B4-BE49-F238E27FC236}">
                <a16:creationId xmlns:a16="http://schemas.microsoft.com/office/drawing/2014/main" id="{D98DBCAB-C6A6-19D4-796C-90279FB78229}"/>
              </a:ext>
            </a:extLst>
          </p:cNvPr>
          <p:cNvSpPr txBox="1">
            <a:spLocks/>
          </p:cNvSpPr>
          <p:nvPr/>
        </p:nvSpPr>
        <p:spPr>
          <a:xfrm>
            <a:off x="1155700" y="3143250"/>
            <a:ext cx="9880600" cy="2051050"/>
          </a:xfrm>
          <a:prstGeom prst="rect">
            <a:avLst/>
          </a:prstGeom>
        </p:spPr>
        <p:txBody>
          <a:bodyPr anchor="b">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defRPr/>
            </a:pPr>
            <a:br>
              <a:rPr lang="pl-PL" dirty="0">
                <a:effectLst>
                  <a:outerShdw blurRad="38100" dist="38100" dir="2700000" algn="tl">
                    <a:srgbClr val="000000">
                      <a:alpha val="43137"/>
                    </a:srgbClr>
                  </a:outerShdw>
                </a:effectLst>
              </a:rPr>
            </a:br>
            <a:br>
              <a:rPr lang="pl-PL" dirty="0">
                <a:effectLst>
                  <a:outerShdw blurRad="38100" dist="38100" dir="2700000" algn="tl">
                    <a:srgbClr val="000000">
                      <a:alpha val="43137"/>
                    </a:srgbClr>
                  </a:outerShdw>
                </a:effectLst>
              </a:rPr>
            </a:br>
            <a:br>
              <a:rPr lang="pl-PL" dirty="0">
                <a:effectLst>
                  <a:outerShdw blurRad="38100" dist="38100" dir="2700000" algn="tl">
                    <a:srgbClr val="000000">
                      <a:alpha val="43137"/>
                    </a:srgbClr>
                  </a:outerShdw>
                </a:effectLst>
              </a:rPr>
            </a:br>
            <a:br>
              <a:rPr lang="pl-PL" dirty="0">
                <a:effectLst>
                  <a:outerShdw blurRad="38100" dist="38100" dir="2700000" algn="tl">
                    <a:srgbClr val="000000">
                      <a:alpha val="43137"/>
                    </a:srgbClr>
                  </a:outerShdw>
                </a:effectLst>
              </a:rPr>
            </a:br>
            <a:br>
              <a:rPr lang="pl-PL" dirty="0">
                <a:effectLst>
                  <a:outerShdw blurRad="38100" dist="38100" dir="2700000" algn="tl">
                    <a:srgbClr val="000000">
                      <a:alpha val="43137"/>
                    </a:srgbClr>
                  </a:outerShdw>
                </a:effectLst>
              </a:rPr>
            </a:br>
            <a:br>
              <a:rPr lang="pl-PL" dirty="0">
                <a:effectLst>
                  <a:outerShdw blurRad="38100" dist="38100" dir="2700000" algn="tl">
                    <a:srgbClr val="000000">
                      <a:alpha val="43137"/>
                    </a:srgbClr>
                  </a:outerShdw>
                </a:effectLst>
              </a:rPr>
            </a:br>
            <a:br>
              <a:rPr lang="pl-PL" dirty="0">
                <a:effectLst>
                  <a:outerShdw blurRad="38100" dist="38100" dir="2700000" algn="tl">
                    <a:srgbClr val="000000">
                      <a:alpha val="43137"/>
                    </a:srgbClr>
                  </a:outerShdw>
                </a:effectLst>
              </a:rPr>
            </a:br>
            <a:br>
              <a:rPr lang="pl-PL" dirty="0">
                <a:effectLst>
                  <a:outerShdw blurRad="38100" dist="38100" dir="2700000" algn="tl">
                    <a:srgbClr val="000000">
                      <a:alpha val="43137"/>
                    </a:srgbClr>
                  </a:outerShdw>
                </a:effectLst>
              </a:rPr>
            </a:br>
            <a:r>
              <a:rPr lang="pl-PL" sz="26400" b="1" dirty="0">
                <a:solidFill>
                  <a:srgbClr val="C00000"/>
                </a:solidFill>
                <a:effectLst>
                  <a:outerShdw blurRad="38100" dist="38100" dir="2700000" algn="tl">
                    <a:srgbClr val="000000">
                      <a:alpha val="43137"/>
                    </a:srgbClr>
                  </a:outerShdw>
                </a:effectLst>
              </a:rPr>
              <a:t>SŁUŻBA KWATERMISTRZOWSKO TECHNICZNA</a:t>
            </a:r>
            <a:endParaRPr lang="en-US" sz="16000" b="1" dirty="0">
              <a:solidFill>
                <a:srgbClr val="C00000"/>
              </a:solidFill>
            </a:endParaRPr>
          </a:p>
        </p:txBody>
      </p:sp>
      <p:cxnSp>
        <p:nvCxnSpPr>
          <p:cNvPr id="15" name="Łącznik prosty 14">
            <a:extLst>
              <a:ext uri="{FF2B5EF4-FFF2-40B4-BE49-F238E27FC236}">
                <a16:creationId xmlns:a16="http://schemas.microsoft.com/office/drawing/2014/main" id="{354BA668-66F1-3A63-7575-7342C045725B}"/>
              </a:ext>
            </a:extLst>
          </p:cNvPr>
          <p:cNvCxnSpPr>
            <a:cxnSpLocks/>
          </p:cNvCxnSpPr>
          <p:nvPr/>
        </p:nvCxnSpPr>
        <p:spPr>
          <a:xfrm>
            <a:off x="0" y="2611438"/>
            <a:ext cx="12192000" cy="158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cSld>
  <p:clrMapOvr>
    <a:overrideClrMapping bg1="lt1" tx1="dk1" bg2="lt2" tx2="dk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a:extLst>
              <a:ext uri="{FF2B5EF4-FFF2-40B4-BE49-F238E27FC236}">
                <a16:creationId xmlns:a16="http://schemas.microsoft.com/office/drawing/2014/main" id="{AF566D6B-754B-315C-DC37-F5F608445DE4}"/>
              </a:ext>
            </a:extLst>
          </p:cNvPr>
          <p:cNvPicPr>
            <a:picLocks noChangeAspect="1"/>
          </p:cNvPicPr>
          <p:nvPr/>
        </p:nvPicPr>
        <p:blipFill>
          <a:blip r:embed="rId2"/>
          <a:stretch>
            <a:fillRect/>
          </a:stretch>
        </p:blipFill>
        <p:spPr>
          <a:xfrm>
            <a:off x="286139" y="2126866"/>
            <a:ext cx="3225988" cy="2884872"/>
          </a:xfrm>
          <a:prstGeom prst="rect">
            <a:avLst/>
          </a:prstGeom>
        </p:spPr>
      </p:pic>
      <p:sp>
        <p:nvSpPr>
          <p:cNvPr id="2" name="Tytuł 1">
            <a:extLst>
              <a:ext uri="{FF2B5EF4-FFF2-40B4-BE49-F238E27FC236}">
                <a16:creationId xmlns:a16="http://schemas.microsoft.com/office/drawing/2014/main" id="{D39C8A72-EA98-3CEE-2A1B-A3897356770B}"/>
              </a:ext>
            </a:extLst>
          </p:cNvPr>
          <p:cNvSpPr>
            <a:spLocks noGrp="1"/>
          </p:cNvSpPr>
          <p:nvPr>
            <p:ph type="title"/>
          </p:nvPr>
        </p:nvSpPr>
        <p:spPr>
          <a:xfrm>
            <a:off x="286139" y="923925"/>
            <a:ext cx="11619722" cy="922338"/>
          </a:xfrm>
        </p:spPr>
        <p:txBody>
          <a:bodyPr rtlCol="0" anchor="b">
            <a:noAutofit/>
          </a:bodyPr>
          <a:lstStyle/>
          <a:p>
            <a:pPr algn="ctr" eaLnBrk="1" fontAlgn="auto" hangingPunct="1">
              <a:spcAft>
                <a:spcPts val="0"/>
              </a:spcAft>
              <a:defRPr/>
            </a:pPr>
            <a:r>
              <a:rPr lang="en-US" dirty="0">
                <a:solidFill>
                  <a:srgbClr val="C00000"/>
                </a:solidFill>
                <a:effectLst>
                  <a:outerShdw blurRad="38100" dist="38100" dir="2700000" algn="tl">
                    <a:srgbClr val="000000">
                      <a:alpha val="43137"/>
                    </a:srgbClr>
                  </a:outerShdw>
                </a:effectLst>
                <a:latin typeface="+mn-lt"/>
              </a:rPr>
              <a:t>Dotacj</a:t>
            </a:r>
            <a:r>
              <a:rPr lang="pl-PL" dirty="0">
                <a:solidFill>
                  <a:srgbClr val="C00000"/>
                </a:solidFill>
                <a:effectLst>
                  <a:outerShdw blurRad="38100" dist="38100" dir="2700000" algn="tl">
                    <a:srgbClr val="000000">
                      <a:alpha val="43137"/>
                    </a:srgbClr>
                  </a:outerShdw>
                </a:effectLst>
                <a:latin typeface="+mn-lt"/>
              </a:rPr>
              <a:t>a dla jednostek OSP włączonych do KSRG</a:t>
            </a:r>
            <a:endParaRPr lang="en-US" dirty="0">
              <a:solidFill>
                <a:srgbClr val="C00000"/>
              </a:solidFill>
              <a:effectLst>
                <a:outerShdw blurRad="38100" dist="38100" dir="2700000" algn="tl">
                  <a:srgbClr val="000000">
                    <a:alpha val="43137"/>
                  </a:srgbClr>
                </a:outerShdw>
              </a:effectLst>
              <a:latin typeface="+mn-lt"/>
            </a:endParaRPr>
          </a:p>
        </p:txBody>
      </p:sp>
      <p:grpSp>
        <p:nvGrpSpPr>
          <p:cNvPr id="17411" name="Grupa 4">
            <a:extLst>
              <a:ext uri="{FF2B5EF4-FFF2-40B4-BE49-F238E27FC236}">
                <a16:creationId xmlns:a16="http://schemas.microsoft.com/office/drawing/2014/main" id="{CEE37020-1AFB-C1DB-204D-DB86FDA5AA43}"/>
              </a:ext>
            </a:extLst>
          </p:cNvPr>
          <p:cNvGrpSpPr>
            <a:grpSpLocks/>
          </p:cNvGrpSpPr>
          <p:nvPr/>
        </p:nvGrpSpPr>
        <p:grpSpPr bwMode="auto">
          <a:xfrm>
            <a:off x="-1284288" y="-128588"/>
            <a:ext cx="13476288" cy="668338"/>
            <a:chOff x="-1284937" y="-128255"/>
            <a:chExt cx="13476937" cy="668786"/>
          </a:xfrm>
        </p:grpSpPr>
        <p:cxnSp>
          <p:nvCxnSpPr>
            <p:cNvPr id="6" name="Łącznik prosty 5">
              <a:extLst>
                <a:ext uri="{FF2B5EF4-FFF2-40B4-BE49-F238E27FC236}">
                  <a16:creationId xmlns:a16="http://schemas.microsoft.com/office/drawing/2014/main" id="{360D57F9-40E2-BE49-4FEF-CF78CAB4344C}"/>
                </a:ext>
              </a:extLst>
            </p:cNvPr>
            <p:cNvCxnSpPr>
              <a:cxnSpLocks/>
            </p:cNvCxnSpPr>
            <p:nvPr/>
          </p:nvCxnSpPr>
          <p:spPr>
            <a:xfrm>
              <a:off x="-587" y="540531"/>
              <a:ext cx="1219258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Tytuł 4">
              <a:extLst>
                <a:ext uri="{FF2B5EF4-FFF2-40B4-BE49-F238E27FC236}">
                  <a16:creationId xmlns:a16="http://schemas.microsoft.com/office/drawing/2014/main" id="{7F5314AF-3A8A-5F23-B057-E3AA9498F587}"/>
                </a:ext>
              </a:extLst>
            </p:cNvPr>
            <p:cNvSpPr txBox="1">
              <a:spLocks/>
            </p:cNvSpPr>
            <p:nvPr/>
          </p:nvSpPr>
          <p:spPr>
            <a:xfrm>
              <a:off x="-1284937" y="-128255"/>
              <a:ext cx="9149204" cy="668786"/>
            </a:xfrm>
            <a:prstGeom prst="rect">
              <a:avLst/>
            </a:prstGeom>
          </p:spPr>
          <p:txBody>
            <a:bodyPr anchor="b">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defRPr/>
              </a:pPr>
              <a:r>
                <a:rPr lang="en-US" sz="4800" dirty="0">
                  <a:solidFill>
                    <a:schemeClr val="tx1">
                      <a:lumMod val="95000"/>
                      <a:lumOff val="5000"/>
                    </a:schemeClr>
                  </a:solidFill>
                </a:rPr>
                <a:t>           </a:t>
              </a:r>
              <a:r>
                <a:rPr lang="pl-PL" sz="1800" b="1" dirty="0">
                  <a:solidFill>
                    <a:schemeClr val="tx1">
                      <a:lumMod val="95000"/>
                      <a:lumOff val="5000"/>
                    </a:schemeClr>
                  </a:solidFill>
                </a:rPr>
                <a:t>Komenda Powiatowa Państwowej Straży Pożarnej w Nowym Tomyślu</a:t>
              </a:r>
              <a:endParaRPr lang="en-US" sz="4800" b="1" dirty="0">
                <a:solidFill>
                  <a:schemeClr val="tx1">
                    <a:lumMod val="95000"/>
                    <a:lumOff val="5000"/>
                  </a:schemeClr>
                </a:solidFill>
              </a:endParaRPr>
            </a:p>
          </p:txBody>
        </p:sp>
      </p:grpSp>
      <p:graphicFrame>
        <p:nvGraphicFramePr>
          <p:cNvPr id="3" name="Tabela 2">
            <a:extLst>
              <a:ext uri="{FF2B5EF4-FFF2-40B4-BE49-F238E27FC236}">
                <a16:creationId xmlns:a16="http://schemas.microsoft.com/office/drawing/2014/main" id="{40AF2480-2892-4124-64B5-5073A572FEE5}"/>
              </a:ext>
            </a:extLst>
          </p:cNvPr>
          <p:cNvGraphicFramePr>
            <a:graphicFrameLocks noGrp="1"/>
          </p:cNvGraphicFramePr>
          <p:nvPr>
            <p:extLst>
              <p:ext uri="{D42A27DB-BD31-4B8C-83A1-F6EECF244321}">
                <p14:modId xmlns:p14="http://schemas.microsoft.com/office/powerpoint/2010/main" val="2504308321"/>
              </p:ext>
            </p:extLst>
          </p:nvPr>
        </p:nvGraphicFramePr>
        <p:xfrm>
          <a:off x="3648269" y="2130718"/>
          <a:ext cx="8257592" cy="4405753"/>
        </p:xfrm>
        <a:graphic>
          <a:graphicData uri="http://schemas.openxmlformats.org/drawingml/2006/table">
            <a:tbl>
              <a:tblPr firstRow="1" firstCol="1" bandRow="1">
                <a:tableStyleId>{F5AB1C69-6EDB-4FF4-983F-18BD219EF322}</a:tableStyleId>
              </a:tblPr>
              <a:tblGrid>
                <a:gridCol w="1410648">
                  <a:extLst>
                    <a:ext uri="{9D8B030D-6E8A-4147-A177-3AD203B41FA5}">
                      <a16:colId xmlns:a16="http://schemas.microsoft.com/office/drawing/2014/main" val="2887575052"/>
                    </a:ext>
                  </a:extLst>
                </a:gridCol>
                <a:gridCol w="1785245">
                  <a:extLst>
                    <a:ext uri="{9D8B030D-6E8A-4147-A177-3AD203B41FA5}">
                      <a16:colId xmlns:a16="http://schemas.microsoft.com/office/drawing/2014/main" val="312211349"/>
                    </a:ext>
                  </a:extLst>
                </a:gridCol>
                <a:gridCol w="1785245">
                  <a:extLst>
                    <a:ext uri="{9D8B030D-6E8A-4147-A177-3AD203B41FA5}">
                      <a16:colId xmlns:a16="http://schemas.microsoft.com/office/drawing/2014/main" val="2131561442"/>
                    </a:ext>
                  </a:extLst>
                </a:gridCol>
                <a:gridCol w="1503637">
                  <a:extLst>
                    <a:ext uri="{9D8B030D-6E8A-4147-A177-3AD203B41FA5}">
                      <a16:colId xmlns:a16="http://schemas.microsoft.com/office/drawing/2014/main" val="314899364"/>
                    </a:ext>
                  </a:extLst>
                </a:gridCol>
                <a:gridCol w="1772817">
                  <a:extLst>
                    <a:ext uri="{9D8B030D-6E8A-4147-A177-3AD203B41FA5}">
                      <a16:colId xmlns:a16="http://schemas.microsoft.com/office/drawing/2014/main" val="407864931"/>
                    </a:ext>
                  </a:extLst>
                </a:gridCol>
              </a:tblGrid>
              <a:tr h="378935">
                <a:tc gridSpan="5">
                  <a:txBody>
                    <a:bodyPr/>
                    <a:lstStyle/>
                    <a:p>
                      <a:pPr algn="ctr"/>
                      <a:r>
                        <a:rPr lang="pl-PL" sz="1100" b="1" dirty="0">
                          <a:solidFill>
                            <a:schemeClr val="tx1"/>
                          </a:solidFill>
                          <a:effectLst/>
                        </a:rPr>
                        <a:t>DOTACJA KSRG NA 2024 r.</a:t>
                      </a:r>
                      <a:endParaRPr lang="pl-PL" sz="1000" b="1" dirty="0">
                        <a:solidFill>
                          <a:schemeClr val="tx1"/>
                        </a:solidFill>
                        <a:effectLst/>
                        <a:latin typeface="Times New Roman" panose="02020603050405020304" pitchFamily="18" charset="0"/>
                        <a:ea typeface="Times New Roman" panose="02020603050405020304" pitchFamily="18" charset="0"/>
                      </a:endParaRPr>
                    </a:p>
                  </a:txBody>
                  <a:tcPr marL="44450" marR="44450" marT="0" marB="0" anchor="ct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extLst>
                  <a:ext uri="{0D108BD9-81ED-4DB2-BD59-A6C34878D82A}">
                    <a16:rowId xmlns:a16="http://schemas.microsoft.com/office/drawing/2014/main" val="2442406533"/>
                  </a:ext>
                </a:extLst>
              </a:tr>
              <a:tr h="287991">
                <a:tc rowSpan="2">
                  <a:txBody>
                    <a:bodyPr/>
                    <a:lstStyle/>
                    <a:p>
                      <a:pPr algn="ctr"/>
                      <a:r>
                        <a:rPr lang="pl-PL" sz="1000" b="1" dirty="0">
                          <a:solidFill>
                            <a:schemeClr val="tx1"/>
                          </a:solidFill>
                          <a:effectLst/>
                        </a:rPr>
                        <a:t>Jednostka OSP</a:t>
                      </a:r>
                      <a:endParaRPr lang="pl-PL" sz="1000" b="1" dirty="0">
                        <a:solidFill>
                          <a:schemeClr val="tx1"/>
                        </a:solidFill>
                        <a:effectLst/>
                        <a:latin typeface="Times New Roman" panose="02020603050405020304" pitchFamily="18" charset="0"/>
                        <a:ea typeface="Times New Roman" panose="02020603050405020304" pitchFamily="18" charset="0"/>
                      </a:endParaRPr>
                    </a:p>
                  </a:txBody>
                  <a:tcPr marL="44450" marR="44450" marT="0" marB="0" anchor="ctr"/>
                </a:tc>
                <a:tc rowSpan="2">
                  <a:txBody>
                    <a:bodyPr/>
                    <a:lstStyle/>
                    <a:p>
                      <a:pPr algn="ctr"/>
                      <a:r>
                        <a:rPr lang="pl-PL" sz="1000" b="1" dirty="0">
                          <a:solidFill>
                            <a:schemeClr val="tx1"/>
                          </a:solidFill>
                          <a:effectLst/>
                        </a:rPr>
                        <a:t>Wartość</a:t>
                      </a:r>
                      <a:endParaRPr lang="pl-PL" sz="1000" b="1" dirty="0">
                        <a:solidFill>
                          <a:schemeClr val="tx1"/>
                        </a:solidFill>
                        <a:effectLst/>
                        <a:latin typeface="Times New Roman" panose="02020603050405020304" pitchFamily="18" charset="0"/>
                        <a:ea typeface="Times New Roman" panose="02020603050405020304" pitchFamily="18" charset="0"/>
                      </a:endParaRPr>
                    </a:p>
                  </a:txBody>
                  <a:tcPr marL="44450" marR="44450" marT="0" marB="0" anchor="ctr"/>
                </a:tc>
                <a:tc gridSpan="2">
                  <a:txBody>
                    <a:bodyPr/>
                    <a:lstStyle/>
                    <a:p>
                      <a:pPr algn="ctr"/>
                      <a:r>
                        <a:rPr lang="pl-PL" sz="1000" b="1" dirty="0">
                          <a:solidFill>
                            <a:schemeClr val="tx1"/>
                          </a:solidFill>
                          <a:effectLst/>
                        </a:rPr>
                        <a:t>Dofinansowanie z dotacji KSRG </a:t>
                      </a:r>
                      <a:endParaRPr lang="pl-PL" sz="1000" b="1" dirty="0">
                        <a:solidFill>
                          <a:schemeClr val="tx1"/>
                        </a:solidFill>
                        <a:effectLst/>
                        <a:latin typeface="Times New Roman" panose="02020603050405020304" pitchFamily="18" charset="0"/>
                        <a:ea typeface="Times New Roman" panose="02020603050405020304" pitchFamily="18" charset="0"/>
                      </a:endParaRPr>
                    </a:p>
                  </a:txBody>
                  <a:tcPr marL="44450" marR="44450" marT="0" marB="0" anchor="ctr"/>
                </a:tc>
                <a:tc hMerge="1">
                  <a:txBody>
                    <a:bodyPr/>
                    <a:lstStyle/>
                    <a:p>
                      <a:endParaRPr lang="pl-PL"/>
                    </a:p>
                  </a:txBody>
                  <a:tcPr/>
                </a:tc>
                <a:tc rowSpan="2">
                  <a:txBody>
                    <a:bodyPr/>
                    <a:lstStyle/>
                    <a:p>
                      <a:pPr algn="ctr"/>
                      <a:r>
                        <a:rPr lang="pl-PL" sz="1000" b="1">
                          <a:solidFill>
                            <a:schemeClr val="tx1"/>
                          </a:solidFill>
                          <a:effectLst/>
                        </a:rPr>
                        <a:t>Środki własne i uzyskane z innych źródeł</a:t>
                      </a:r>
                      <a:endParaRPr lang="pl-PL" sz="1000" b="1">
                        <a:solidFill>
                          <a:schemeClr val="tx1"/>
                        </a:solidFill>
                        <a:effectLst/>
                        <a:latin typeface="Times New Roman" panose="02020603050405020304" pitchFamily="18" charset="0"/>
                        <a:ea typeface="Times New Roman" panose="02020603050405020304" pitchFamily="18" charset="0"/>
                      </a:endParaRPr>
                    </a:p>
                  </a:txBody>
                  <a:tcPr marL="44450" marR="44450" marT="0" marB="0" anchor="ctr"/>
                </a:tc>
                <a:extLst>
                  <a:ext uri="{0D108BD9-81ED-4DB2-BD59-A6C34878D82A}">
                    <a16:rowId xmlns:a16="http://schemas.microsoft.com/office/drawing/2014/main" val="3132881428"/>
                  </a:ext>
                </a:extLst>
              </a:tr>
              <a:tr h="467352">
                <a:tc vMerge="1">
                  <a:txBody>
                    <a:bodyPr/>
                    <a:lstStyle/>
                    <a:p>
                      <a:endParaRPr lang="pl-PL"/>
                    </a:p>
                  </a:txBody>
                  <a:tcPr/>
                </a:tc>
                <a:tc vMerge="1">
                  <a:txBody>
                    <a:bodyPr/>
                    <a:lstStyle/>
                    <a:p>
                      <a:endParaRPr lang="pl-PL"/>
                    </a:p>
                  </a:txBody>
                  <a:tcPr/>
                </a:tc>
                <a:tc>
                  <a:txBody>
                    <a:bodyPr/>
                    <a:lstStyle/>
                    <a:p>
                      <a:pPr algn="ctr"/>
                      <a:r>
                        <a:rPr lang="pl-PL" sz="1000" b="1" dirty="0">
                          <a:solidFill>
                            <a:schemeClr val="tx1"/>
                          </a:solidFill>
                          <a:effectLst/>
                        </a:rPr>
                        <a:t>wydatki bieżące</a:t>
                      </a:r>
                      <a:endParaRPr lang="pl-PL" sz="1000" b="1" dirty="0">
                        <a:solidFill>
                          <a:schemeClr val="tx1"/>
                        </a:solidFill>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r>
                        <a:rPr lang="pl-PL" sz="1000" b="1" dirty="0">
                          <a:solidFill>
                            <a:schemeClr val="tx1"/>
                          </a:solidFill>
                          <a:effectLst/>
                        </a:rPr>
                        <a:t>wydatki majątkowe</a:t>
                      </a:r>
                      <a:endParaRPr lang="pl-PL" sz="1000" b="1" dirty="0">
                        <a:solidFill>
                          <a:schemeClr val="tx1"/>
                        </a:solidFill>
                        <a:effectLst/>
                        <a:latin typeface="Times New Roman" panose="02020603050405020304" pitchFamily="18" charset="0"/>
                        <a:ea typeface="Times New Roman" panose="02020603050405020304" pitchFamily="18" charset="0"/>
                      </a:endParaRPr>
                    </a:p>
                  </a:txBody>
                  <a:tcPr marL="44450" marR="44450" marT="0" marB="0" anchor="ctr"/>
                </a:tc>
                <a:tc vMerge="1">
                  <a:txBody>
                    <a:bodyPr/>
                    <a:lstStyle/>
                    <a:p>
                      <a:endParaRPr lang="pl-PL"/>
                    </a:p>
                  </a:txBody>
                  <a:tcPr/>
                </a:tc>
                <a:extLst>
                  <a:ext uri="{0D108BD9-81ED-4DB2-BD59-A6C34878D82A}">
                    <a16:rowId xmlns:a16="http://schemas.microsoft.com/office/drawing/2014/main" val="609807401"/>
                  </a:ext>
                </a:extLst>
              </a:tr>
              <a:tr h="287991">
                <a:tc>
                  <a:txBody>
                    <a:bodyPr/>
                    <a:lstStyle/>
                    <a:p>
                      <a:r>
                        <a:rPr lang="pl-PL" sz="1000" b="1" dirty="0">
                          <a:solidFill>
                            <a:schemeClr val="tx1"/>
                          </a:solidFill>
                          <a:effectLst/>
                        </a:rPr>
                        <a:t>Bolewice</a:t>
                      </a:r>
                      <a:endParaRPr lang="pl-PL" sz="1000" b="1" dirty="0">
                        <a:solidFill>
                          <a:schemeClr val="tx1"/>
                        </a:solidFill>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r>
                        <a:rPr lang="pl-PL" sz="1000" dirty="0">
                          <a:effectLst/>
                        </a:rPr>
                        <a:t>6 713,00 zł</a:t>
                      </a:r>
                      <a:endParaRPr lang="pl-PL" sz="1000" dirty="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r>
                        <a:rPr lang="pl-PL" sz="1000">
                          <a:effectLst/>
                        </a:rPr>
                        <a:t>6 713,00 zł</a:t>
                      </a:r>
                      <a:endParaRPr lang="pl-PL" sz="10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r>
                        <a:rPr lang="pl-PL" sz="1000">
                          <a:effectLst/>
                        </a:rPr>
                        <a:t>-</a:t>
                      </a:r>
                      <a:endParaRPr lang="pl-PL" sz="10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r>
                        <a:rPr lang="pl-PL" sz="1000">
                          <a:effectLst/>
                        </a:rPr>
                        <a:t>-</a:t>
                      </a:r>
                      <a:endParaRPr lang="pl-PL" sz="1000">
                        <a:effectLst/>
                        <a:latin typeface="Times New Roman" panose="02020603050405020304" pitchFamily="18" charset="0"/>
                        <a:ea typeface="Times New Roman" panose="02020603050405020304" pitchFamily="18" charset="0"/>
                      </a:endParaRPr>
                    </a:p>
                  </a:txBody>
                  <a:tcPr marL="44450" marR="44450" marT="0" marB="0" anchor="ctr"/>
                </a:tc>
                <a:extLst>
                  <a:ext uri="{0D108BD9-81ED-4DB2-BD59-A6C34878D82A}">
                    <a16:rowId xmlns:a16="http://schemas.microsoft.com/office/drawing/2014/main" val="762898573"/>
                  </a:ext>
                </a:extLst>
              </a:tr>
              <a:tr h="287991">
                <a:tc>
                  <a:txBody>
                    <a:bodyPr/>
                    <a:lstStyle/>
                    <a:p>
                      <a:r>
                        <a:rPr lang="pl-PL" sz="1000" b="1" dirty="0">
                          <a:solidFill>
                            <a:schemeClr val="tx1"/>
                          </a:solidFill>
                          <a:effectLst/>
                        </a:rPr>
                        <a:t>Boruja Kościelna</a:t>
                      </a:r>
                      <a:endParaRPr lang="pl-PL" sz="1000" b="1" dirty="0">
                        <a:solidFill>
                          <a:schemeClr val="tx1"/>
                        </a:solidFill>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r>
                        <a:rPr lang="pl-PL" sz="1000" dirty="0">
                          <a:effectLst/>
                        </a:rPr>
                        <a:t>7 380,00 zł</a:t>
                      </a:r>
                      <a:endParaRPr lang="pl-PL" sz="1000" dirty="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r>
                        <a:rPr lang="pl-PL" sz="1000" dirty="0">
                          <a:effectLst/>
                        </a:rPr>
                        <a:t>6 713,00 zł</a:t>
                      </a:r>
                      <a:endParaRPr lang="pl-PL" sz="1000" dirty="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r>
                        <a:rPr lang="pl-PL" sz="1000" dirty="0">
                          <a:effectLst/>
                        </a:rPr>
                        <a:t>-</a:t>
                      </a:r>
                      <a:endParaRPr lang="pl-PL" sz="1000" dirty="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r>
                        <a:rPr lang="pl-PL" sz="1000">
                          <a:effectLst/>
                        </a:rPr>
                        <a:t>667,00 zł</a:t>
                      </a:r>
                      <a:endParaRPr lang="pl-PL" sz="1000">
                        <a:effectLst/>
                        <a:latin typeface="Times New Roman" panose="02020603050405020304" pitchFamily="18" charset="0"/>
                        <a:ea typeface="Times New Roman" panose="02020603050405020304" pitchFamily="18" charset="0"/>
                      </a:endParaRPr>
                    </a:p>
                  </a:txBody>
                  <a:tcPr marL="44450" marR="44450" marT="0" marB="0" anchor="ctr"/>
                </a:tc>
                <a:extLst>
                  <a:ext uri="{0D108BD9-81ED-4DB2-BD59-A6C34878D82A}">
                    <a16:rowId xmlns:a16="http://schemas.microsoft.com/office/drawing/2014/main" val="3732302580"/>
                  </a:ext>
                </a:extLst>
              </a:tr>
              <a:tr h="287991">
                <a:tc>
                  <a:txBody>
                    <a:bodyPr/>
                    <a:lstStyle/>
                    <a:p>
                      <a:r>
                        <a:rPr lang="pl-PL" sz="1000" b="1" dirty="0">
                          <a:solidFill>
                            <a:schemeClr val="tx1"/>
                          </a:solidFill>
                          <a:effectLst/>
                        </a:rPr>
                        <a:t>Bukowiec</a:t>
                      </a:r>
                      <a:endParaRPr lang="pl-PL" sz="1000" b="1" dirty="0">
                        <a:solidFill>
                          <a:schemeClr val="tx1"/>
                        </a:solidFill>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r>
                        <a:rPr lang="pl-PL" sz="1000">
                          <a:effectLst/>
                        </a:rPr>
                        <a:t>7 950,00 zł</a:t>
                      </a:r>
                      <a:endParaRPr lang="pl-PL" sz="10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r>
                        <a:rPr lang="pl-PL" sz="1000">
                          <a:effectLst/>
                        </a:rPr>
                        <a:t>6 713,00 zł</a:t>
                      </a:r>
                      <a:endParaRPr lang="pl-PL" sz="10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r>
                        <a:rPr lang="pl-PL" sz="1000" dirty="0">
                          <a:effectLst/>
                        </a:rPr>
                        <a:t>-</a:t>
                      </a:r>
                      <a:endParaRPr lang="pl-PL" sz="1000" dirty="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r>
                        <a:rPr lang="pl-PL" sz="1000">
                          <a:effectLst/>
                        </a:rPr>
                        <a:t>1 237,00 zł</a:t>
                      </a:r>
                      <a:endParaRPr lang="pl-PL" sz="1000">
                        <a:effectLst/>
                        <a:latin typeface="Times New Roman" panose="02020603050405020304" pitchFamily="18" charset="0"/>
                        <a:ea typeface="Times New Roman" panose="02020603050405020304" pitchFamily="18" charset="0"/>
                      </a:endParaRPr>
                    </a:p>
                  </a:txBody>
                  <a:tcPr marL="44450" marR="44450" marT="0" marB="0" anchor="ctr"/>
                </a:tc>
                <a:extLst>
                  <a:ext uri="{0D108BD9-81ED-4DB2-BD59-A6C34878D82A}">
                    <a16:rowId xmlns:a16="http://schemas.microsoft.com/office/drawing/2014/main" val="2012312224"/>
                  </a:ext>
                </a:extLst>
              </a:tr>
              <a:tr h="287991">
                <a:tc>
                  <a:txBody>
                    <a:bodyPr/>
                    <a:lstStyle/>
                    <a:p>
                      <a:r>
                        <a:rPr lang="pl-PL" sz="1000" b="1" dirty="0">
                          <a:solidFill>
                            <a:schemeClr val="tx1"/>
                          </a:solidFill>
                          <a:effectLst/>
                        </a:rPr>
                        <a:t>Chrośnica</a:t>
                      </a:r>
                      <a:endParaRPr lang="pl-PL" sz="1000" b="1" dirty="0">
                        <a:solidFill>
                          <a:schemeClr val="tx1"/>
                        </a:solidFill>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r>
                        <a:rPr lang="pl-PL" sz="1000">
                          <a:effectLst/>
                        </a:rPr>
                        <a:t>6 810,00 zł</a:t>
                      </a:r>
                      <a:endParaRPr lang="pl-PL" sz="10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r>
                        <a:rPr lang="pl-PL" sz="1000">
                          <a:effectLst/>
                        </a:rPr>
                        <a:t>6 713,00 zł</a:t>
                      </a:r>
                      <a:endParaRPr lang="pl-PL" sz="10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r>
                        <a:rPr lang="pl-PL" sz="1000" dirty="0">
                          <a:effectLst/>
                        </a:rPr>
                        <a:t>-</a:t>
                      </a:r>
                      <a:endParaRPr lang="pl-PL" sz="1000" dirty="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r>
                        <a:rPr lang="pl-PL" sz="1000" dirty="0">
                          <a:effectLst/>
                        </a:rPr>
                        <a:t>97,00 zł</a:t>
                      </a:r>
                      <a:endParaRPr lang="pl-PL" sz="1000" dirty="0">
                        <a:effectLst/>
                        <a:latin typeface="Times New Roman" panose="02020603050405020304" pitchFamily="18" charset="0"/>
                        <a:ea typeface="Times New Roman" panose="02020603050405020304" pitchFamily="18" charset="0"/>
                      </a:endParaRPr>
                    </a:p>
                  </a:txBody>
                  <a:tcPr marL="44450" marR="44450" marT="0" marB="0" anchor="ctr"/>
                </a:tc>
                <a:extLst>
                  <a:ext uri="{0D108BD9-81ED-4DB2-BD59-A6C34878D82A}">
                    <a16:rowId xmlns:a16="http://schemas.microsoft.com/office/drawing/2014/main" val="41095253"/>
                  </a:ext>
                </a:extLst>
              </a:tr>
              <a:tr h="287991">
                <a:tc>
                  <a:txBody>
                    <a:bodyPr/>
                    <a:lstStyle/>
                    <a:p>
                      <a:r>
                        <a:rPr lang="pl-PL" sz="1000" b="1" dirty="0">
                          <a:solidFill>
                            <a:schemeClr val="tx1"/>
                          </a:solidFill>
                          <a:effectLst/>
                        </a:rPr>
                        <a:t>Kuślin</a:t>
                      </a:r>
                      <a:endParaRPr lang="pl-PL" sz="1000" b="1" dirty="0">
                        <a:solidFill>
                          <a:schemeClr val="tx1"/>
                        </a:solidFill>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r>
                        <a:rPr lang="pl-PL" sz="1000">
                          <a:effectLst/>
                        </a:rPr>
                        <a:t>6 713,00 zł</a:t>
                      </a:r>
                      <a:endParaRPr lang="pl-PL" sz="10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r>
                        <a:rPr lang="pl-PL" sz="1000">
                          <a:effectLst/>
                        </a:rPr>
                        <a:t>6 713,00 zł</a:t>
                      </a:r>
                      <a:endParaRPr lang="pl-PL" sz="10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r>
                        <a:rPr lang="pl-PL" sz="1000">
                          <a:effectLst/>
                        </a:rPr>
                        <a:t>-</a:t>
                      </a:r>
                      <a:endParaRPr lang="pl-PL" sz="10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r>
                        <a:rPr lang="pl-PL" sz="1000" dirty="0">
                          <a:effectLst/>
                        </a:rPr>
                        <a:t>-</a:t>
                      </a:r>
                      <a:endParaRPr lang="pl-PL" sz="1000" dirty="0">
                        <a:effectLst/>
                        <a:latin typeface="Times New Roman" panose="02020603050405020304" pitchFamily="18" charset="0"/>
                        <a:ea typeface="Times New Roman" panose="02020603050405020304" pitchFamily="18" charset="0"/>
                      </a:endParaRPr>
                    </a:p>
                  </a:txBody>
                  <a:tcPr marL="44450" marR="44450" marT="0" marB="0" anchor="ctr"/>
                </a:tc>
                <a:extLst>
                  <a:ext uri="{0D108BD9-81ED-4DB2-BD59-A6C34878D82A}">
                    <a16:rowId xmlns:a16="http://schemas.microsoft.com/office/drawing/2014/main" val="1245396439"/>
                  </a:ext>
                </a:extLst>
              </a:tr>
              <a:tr h="287991">
                <a:tc>
                  <a:txBody>
                    <a:bodyPr/>
                    <a:lstStyle/>
                    <a:p>
                      <a:r>
                        <a:rPr lang="pl-PL" sz="1000" b="1" dirty="0">
                          <a:solidFill>
                            <a:schemeClr val="tx1"/>
                          </a:solidFill>
                          <a:effectLst/>
                        </a:rPr>
                        <a:t>Lwówek</a:t>
                      </a:r>
                      <a:endParaRPr lang="pl-PL" sz="1000" b="1" dirty="0">
                        <a:solidFill>
                          <a:schemeClr val="tx1"/>
                        </a:solidFill>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r>
                        <a:rPr lang="pl-PL" sz="1000" dirty="0">
                          <a:effectLst/>
                        </a:rPr>
                        <a:t>11 680,00 zł</a:t>
                      </a:r>
                      <a:endParaRPr lang="pl-PL" sz="1000" dirty="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r>
                        <a:rPr lang="pl-PL" sz="1000">
                          <a:effectLst/>
                        </a:rPr>
                        <a:t>6 713,00 zł</a:t>
                      </a:r>
                      <a:endParaRPr lang="pl-PL" sz="10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r>
                        <a:rPr lang="pl-PL" sz="1000">
                          <a:effectLst/>
                        </a:rPr>
                        <a:t>-</a:t>
                      </a:r>
                      <a:endParaRPr lang="pl-PL" sz="10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r>
                        <a:rPr lang="pl-PL" sz="1000" dirty="0">
                          <a:effectLst/>
                        </a:rPr>
                        <a:t>4 967,00 zł</a:t>
                      </a:r>
                      <a:endParaRPr lang="pl-PL" sz="1000" dirty="0">
                        <a:effectLst/>
                        <a:latin typeface="Times New Roman" panose="02020603050405020304" pitchFamily="18" charset="0"/>
                        <a:ea typeface="Times New Roman" panose="02020603050405020304" pitchFamily="18" charset="0"/>
                      </a:endParaRPr>
                    </a:p>
                  </a:txBody>
                  <a:tcPr marL="44450" marR="44450" marT="0" marB="0" anchor="ctr"/>
                </a:tc>
                <a:extLst>
                  <a:ext uri="{0D108BD9-81ED-4DB2-BD59-A6C34878D82A}">
                    <a16:rowId xmlns:a16="http://schemas.microsoft.com/office/drawing/2014/main" val="3876861258"/>
                  </a:ext>
                </a:extLst>
              </a:tr>
              <a:tr h="287991">
                <a:tc>
                  <a:txBody>
                    <a:bodyPr/>
                    <a:lstStyle/>
                    <a:p>
                      <a:r>
                        <a:rPr lang="pl-PL" sz="1000" b="1" dirty="0">
                          <a:solidFill>
                            <a:schemeClr val="tx1"/>
                          </a:solidFill>
                          <a:effectLst/>
                        </a:rPr>
                        <a:t>Miedzichowo</a:t>
                      </a:r>
                      <a:endParaRPr lang="pl-PL" sz="1000" b="1" dirty="0">
                        <a:solidFill>
                          <a:schemeClr val="tx1"/>
                        </a:solidFill>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r>
                        <a:rPr lang="pl-PL" sz="1000">
                          <a:effectLst/>
                        </a:rPr>
                        <a:t>8 700,00 zł</a:t>
                      </a:r>
                      <a:endParaRPr lang="pl-PL" sz="10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r>
                        <a:rPr lang="pl-PL" sz="1000">
                          <a:effectLst/>
                        </a:rPr>
                        <a:t>6 713,00 zł</a:t>
                      </a:r>
                      <a:endParaRPr lang="pl-PL" sz="10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r>
                        <a:rPr lang="pl-PL" sz="1000">
                          <a:effectLst/>
                        </a:rPr>
                        <a:t>-</a:t>
                      </a:r>
                      <a:endParaRPr lang="pl-PL" sz="10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r>
                        <a:rPr lang="pl-PL" sz="1000" dirty="0">
                          <a:effectLst/>
                        </a:rPr>
                        <a:t>1 987,00 zł</a:t>
                      </a:r>
                      <a:endParaRPr lang="pl-PL" sz="1000" dirty="0">
                        <a:effectLst/>
                        <a:latin typeface="Times New Roman" panose="02020603050405020304" pitchFamily="18" charset="0"/>
                        <a:ea typeface="Times New Roman" panose="02020603050405020304" pitchFamily="18" charset="0"/>
                      </a:endParaRPr>
                    </a:p>
                  </a:txBody>
                  <a:tcPr marL="44450" marR="44450" marT="0" marB="0" anchor="ctr"/>
                </a:tc>
                <a:extLst>
                  <a:ext uri="{0D108BD9-81ED-4DB2-BD59-A6C34878D82A}">
                    <a16:rowId xmlns:a16="http://schemas.microsoft.com/office/drawing/2014/main" val="162462911"/>
                  </a:ext>
                </a:extLst>
              </a:tr>
              <a:tr h="287991">
                <a:tc>
                  <a:txBody>
                    <a:bodyPr/>
                    <a:lstStyle/>
                    <a:p>
                      <a:r>
                        <a:rPr lang="pl-PL" sz="1000" b="1" dirty="0">
                          <a:solidFill>
                            <a:schemeClr val="tx1"/>
                          </a:solidFill>
                          <a:effectLst/>
                        </a:rPr>
                        <a:t>Opalenica</a:t>
                      </a:r>
                      <a:endParaRPr lang="pl-PL" sz="1000" b="1" dirty="0">
                        <a:solidFill>
                          <a:schemeClr val="tx1"/>
                        </a:solidFill>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r>
                        <a:rPr lang="pl-PL" sz="1000">
                          <a:effectLst/>
                        </a:rPr>
                        <a:t>1 729 995,00 zł</a:t>
                      </a:r>
                      <a:endParaRPr lang="pl-PL" sz="10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r>
                        <a:rPr lang="pl-PL" sz="1000">
                          <a:effectLst/>
                        </a:rPr>
                        <a:t>-</a:t>
                      </a:r>
                      <a:endParaRPr lang="pl-PL" sz="10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r>
                        <a:rPr lang="pl-PL" sz="1000">
                          <a:effectLst/>
                        </a:rPr>
                        <a:t>200 000,00 zł</a:t>
                      </a:r>
                      <a:endParaRPr lang="pl-PL" sz="10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r>
                        <a:rPr lang="pl-PL" sz="1000" dirty="0">
                          <a:effectLst/>
                        </a:rPr>
                        <a:t>1 529 995,00 zł</a:t>
                      </a:r>
                      <a:endParaRPr lang="pl-PL" sz="1000" dirty="0">
                        <a:effectLst/>
                        <a:latin typeface="Times New Roman" panose="02020603050405020304" pitchFamily="18" charset="0"/>
                        <a:ea typeface="Times New Roman" panose="02020603050405020304" pitchFamily="18" charset="0"/>
                      </a:endParaRPr>
                    </a:p>
                  </a:txBody>
                  <a:tcPr marL="44450" marR="44450" marT="0" marB="0" anchor="ctr"/>
                </a:tc>
                <a:extLst>
                  <a:ext uri="{0D108BD9-81ED-4DB2-BD59-A6C34878D82A}">
                    <a16:rowId xmlns:a16="http://schemas.microsoft.com/office/drawing/2014/main" val="1068033903"/>
                  </a:ext>
                </a:extLst>
              </a:tr>
              <a:tr h="287991">
                <a:tc>
                  <a:txBody>
                    <a:bodyPr/>
                    <a:lstStyle/>
                    <a:p>
                      <a:r>
                        <a:rPr lang="pl-PL" sz="1000" b="1" dirty="0">
                          <a:solidFill>
                            <a:schemeClr val="tx1"/>
                          </a:solidFill>
                          <a:effectLst/>
                        </a:rPr>
                        <a:t>Wojnowice</a:t>
                      </a:r>
                      <a:endParaRPr lang="pl-PL" sz="1000" b="1" dirty="0">
                        <a:solidFill>
                          <a:schemeClr val="tx1"/>
                        </a:solidFill>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r>
                        <a:rPr lang="pl-PL" sz="1000">
                          <a:effectLst/>
                        </a:rPr>
                        <a:t>8 914,33 zł</a:t>
                      </a:r>
                      <a:endParaRPr lang="pl-PL" sz="10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r>
                        <a:rPr lang="pl-PL" sz="1000">
                          <a:effectLst/>
                        </a:rPr>
                        <a:t>6 713,00 zł</a:t>
                      </a:r>
                      <a:endParaRPr lang="pl-PL" sz="10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r>
                        <a:rPr lang="pl-PL" sz="1000">
                          <a:effectLst/>
                        </a:rPr>
                        <a:t>-</a:t>
                      </a:r>
                      <a:endParaRPr lang="pl-PL" sz="10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r>
                        <a:rPr lang="pl-PL" sz="1000" dirty="0">
                          <a:effectLst/>
                        </a:rPr>
                        <a:t>2 201,33 zł</a:t>
                      </a:r>
                      <a:endParaRPr lang="pl-PL" sz="1000" dirty="0">
                        <a:effectLst/>
                        <a:latin typeface="Times New Roman" panose="02020603050405020304" pitchFamily="18" charset="0"/>
                        <a:ea typeface="Times New Roman" panose="02020603050405020304" pitchFamily="18" charset="0"/>
                      </a:endParaRPr>
                    </a:p>
                  </a:txBody>
                  <a:tcPr marL="44450" marR="44450" marT="0" marB="0" anchor="ctr"/>
                </a:tc>
                <a:extLst>
                  <a:ext uri="{0D108BD9-81ED-4DB2-BD59-A6C34878D82A}">
                    <a16:rowId xmlns:a16="http://schemas.microsoft.com/office/drawing/2014/main" val="3404088524"/>
                  </a:ext>
                </a:extLst>
              </a:tr>
              <a:tr h="287991">
                <a:tc>
                  <a:txBody>
                    <a:bodyPr/>
                    <a:lstStyle/>
                    <a:p>
                      <a:r>
                        <a:rPr lang="pl-PL" sz="1000" b="1" dirty="0">
                          <a:solidFill>
                            <a:schemeClr val="tx1"/>
                          </a:solidFill>
                          <a:effectLst/>
                        </a:rPr>
                        <a:t>Zbąszyń</a:t>
                      </a:r>
                      <a:endParaRPr lang="pl-PL" sz="1000" b="1" dirty="0">
                        <a:solidFill>
                          <a:schemeClr val="tx1"/>
                        </a:solidFill>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r>
                        <a:rPr lang="pl-PL" sz="1000">
                          <a:effectLst/>
                        </a:rPr>
                        <a:t>6 960,00 zł</a:t>
                      </a:r>
                      <a:endParaRPr lang="pl-PL" sz="10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r>
                        <a:rPr lang="pl-PL" sz="1000">
                          <a:effectLst/>
                        </a:rPr>
                        <a:t>6 721,00 zł</a:t>
                      </a:r>
                      <a:endParaRPr lang="pl-PL" sz="10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r>
                        <a:rPr lang="pl-PL" sz="1000">
                          <a:effectLst/>
                        </a:rPr>
                        <a:t>-</a:t>
                      </a:r>
                      <a:endParaRPr lang="pl-PL" sz="10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r>
                        <a:rPr lang="pl-PL" sz="1000" dirty="0">
                          <a:effectLst/>
                        </a:rPr>
                        <a:t>239,00 zł</a:t>
                      </a:r>
                      <a:endParaRPr lang="pl-PL" sz="1000" dirty="0">
                        <a:effectLst/>
                        <a:latin typeface="Times New Roman" panose="02020603050405020304" pitchFamily="18" charset="0"/>
                        <a:ea typeface="Times New Roman" panose="02020603050405020304" pitchFamily="18" charset="0"/>
                      </a:endParaRPr>
                    </a:p>
                  </a:txBody>
                  <a:tcPr marL="44450" marR="44450" marT="0" marB="0" anchor="ctr"/>
                </a:tc>
                <a:extLst>
                  <a:ext uri="{0D108BD9-81ED-4DB2-BD59-A6C34878D82A}">
                    <a16:rowId xmlns:a16="http://schemas.microsoft.com/office/drawing/2014/main" val="4032501365"/>
                  </a:ext>
                </a:extLst>
              </a:tr>
              <a:tr h="391565">
                <a:tc>
                  <a:txBody>
                    <a:bodyPr/>
                    <a:lstStyle/>
                    <a:p>
                      <a:r>
                        <a:rPr lang="pl-PL" sz="1600" b="1" dirty="0">
                          <a:solidFill>
                            <a:schemeClr val="tx1"/>
                          </a:solidFill>
                          <a:effectLst/>
                        </a:rPr>
                        <a:t>RAZEM:</a:t>
                      </a:r>
                      <a:endParaRPr lang="pl-PL" sz="1600" b="1" dirty="0">
                        <a:solidFill>
                          <a:schemeClr val="tx1"/>
                        </a:solidFill>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r>
                        <a:rPr lang="pl-PL" sz="1600" b="1">
                          <a:effectLst/>
                        </a:rPr>
                        <a:t>1 801 815,33 zł</a:t>
                      </a:r>
                      <a:endParaRPr lang="pl-PL" sz="1600" b="1">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r>
                        <a:rPr lang="pl-PL" sz="1600" b="1">
                          <a:effectLst/>
                        </a:rPr>
                        <a:t>60 425,00 zł</a:t>
                      </a:r>
                      <a:endParaRPr lang="pl-PL" sz="1600" b="1">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r>
                        <a:rPr lang="pl-PL" sz="1600" b="1">
                          <a:effectLst/>
                        </a:rPr>
                        <a:t>200 000,00 zł</a:t>
                      </a:r>
                      <a:endParaRPr lang="pl-PL" sz="1600" b="1">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r>
                        <a:rPr lang="pl-PL" sz="1600" b="1" dirty="0">
                          <a:effectLst/>
                        </a:rPr>
                        <a:t>1 541 390,33 zł</a:t>
                      </a:r>
                      <a:endParaRPr lang="pl-PL" sz="1600" b="1" dirty="0">
                        <a:effectLst/>
                        <a:latin typeface="Times New Roman" panose="02020603050405020304" pitchFamily="18" charset="0"/>
                        <a:ea typeface="Times New Roman" panose="02020603050405020304" pitchFamily="18" charset="0"/>
                      </a:endParaRPr>
                    </a:p>
                  </a:txBody>
                  <a:tcPr marL="44450" marR="44450" marT="0" marB="0" anchor="ctr"/>
                </a:tc>
                <a:extLst>
                  <a:ext uri="{0D108BD9-81ED-4DB2-BD59-A6C34878D82A}">
                    <a16:rowId xmlns:a16="http://schemas.microsoft.com/office/drawing/2014/main" val="3566876643"/>
                  </a:ext>
                </a:extLst>
              </a:tr>
            </a:tbl>
          </a:graphicData>
        </a:graphic>
      </p:graphicFrame>
    </p:spTree>
  </p:cSld>
  <p:clrMapOvr>
    <a:overrideClrMapping bg1="lt1" tx1="dk1" bg2="lt2" tx2="dk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39C8A72-EA98-3CEE-2A1B-A3897356770B}"/>
              </a:ext>
            </a:extLst>
          </p:cNvPr>
          <p:cNvSpPr>
            <a:spLocks noGrp="1"/>
          </p:cNvSpPr>
          <p:nvPr>
            <p:ph type="title"/>
          </p:nvPr>
        </p:nvSpPr>
        <p:spPr>
          <a:xfrm>
            <a:off x="419877" y="681376"/>
            <a:ext cx="11028784" cy="922338"/>
          </a:xfrm>
        </p:spPr>
        <p:txBody>
          <a:bodyPr rtlCol="0" anchor="b">
            <a:noAutofit/>
          </a:bodyPr>
          <a:lstStyle/>
          <a:p>
            <a:pPr algn="ctr" eaLnBrk="1" fontAlgn="auto" hangingPunct="1">
              <a:spcAft>
                <a:spcPts val="0"/>
              </a:spcAft>
              <a:defRPr/>
            </a:pPr>
            <a:r>
              <a:rPr lang="en-US" dirty="0">
                <a:solidFill>
                  <a:srgbClr val="C00000"/>
                </a:solidFill>
                <a:effectLst>
                  <a:outerShdw blurRad="38100" dist="38100" dir="2700000" algn="tl">
                    <a:srgbClr val="000000">
                      <a:alpha val="43137"/>
                    </a:srgbClr>
                  </a:outerShdw>
                </a:effectLst>
                <a:latin typeface="+mn-lt"/>
              </a:rPr>
              <a:t>Dotacj</a:t>
            </a:r>
            <a:r>
              <a:rPr lang="pl-PL" dirty="0">
                <a:solidFill>
                  <a:srgbClr val="C00000"/>
                </a:solidFill>
                <a:effectLst>
                  <a:outerShdw blurRad="38100" dist="38100" dir="2700000" algn="tl">
                    <a:srgbClr val="000000">
                      <a:alpha val="43137"/>
                    </a:srgbClr>
                  </a:outerShdw>
                </a:effectLst>
                <a:latin typeface="+mn-lt"/>
              </a:rPr>
              <a:t>a MSWiA dla jednostek OSP spoza KSRG</a:t>
            </a:r>
            <a:endParaRPr lang="en-US" dirty="0">
              <a:solidFill>
                <a:srgbClr val="C00000"/>
              </a:solidFill>
              <a:effectLst>
                <a:outerShdw blurRad="38100" dist="38100" dir="2700000" algn="tl">
                  <a:srgbClr val="000000">
                    <a:alpha val="43137"/>
                  </a:srgbClr>
                </a:outerShdw>
              </a:effectLst>
              <a:latin typeface="+mn-lt"/>
            </a:endParaRPr>
          </a:p>
        </p:txBody>
      </p:sp>
      <p:grpSp>
        <p:nvGrpSpPr>
          <p:cNvPr id="17411" name="Grupa 4">
            <a:extLst>
              <a:ext uri="{FF2B5EF4-FFF2-40B4-BE49-F238E27FC236}">
                <a16:creationId xmlns:a16="http://schemas.microsoft.com/office/drawing/2014/main" id="{CEE37020-1AFB-C1DB-204D-DB86FDA5AA43}"/>
              </a:ext>
            </a:extLst>
          </p:cNvPr>
          <p:cNvGrpSpPr>
            <a:grpSpLocks/>
          </p:cNvGrpSpPr>
          <p:nvPr/>
        </p:nvGrpSpPr>
        <p:grpSpPr bwMode="auto">
          <a:xfrm>
            <a:off x="-1284288" y="-128588"/>
            <a:ext cx="13476288" cy="668338"/>
            <a:chOff x="-1284937" y="-128255"/>
            <a:chExt cx="13476937" cy="668786"/>
          </a:xfrm>
        </p:grpSpPr>
        <p:cxnSp>
          <p:nvCxnSpPr>
            <p:cNvPr id="6" name="Łącznik prosty 5">
              <a:extLst>
                <a:ext uri="{FF2B5EF4-FFF2-40B4-BE49-F238E27FC236}">
                  <a16:creationId xmlns:a16="http://schemas.microsoft.com/office/drawing/2014/main" id="{360D57F9-40E2-BE49-4FEF-CF78CAB4344C}"/>
                </a:ext>
              </a:extLst>
            </p:cNvPr>
            <p:cNvCxnSpPr>
              <a:cxnSpLocks/>
            </p:cNvCxnSpPr>
            <p:nvPr/>
          </p:nvCxnSpPr>
          <p:spPr>
            <a:xfrm>
              <a:off x="-587" y="540531"/>
              <a:ext cx="1219258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Tytuł 4">
              <a:extLst>
                <a:ext uri="{FF2B5EF4-FFF2-40B4-BE49-F238E27FC236}">
                  <a16:creationId xmlns:a16="http://schemas.microsoft.com/office/drawing/2014/main" id="{7F5314AF-3A8A-5F23-B057-E3AA9498F587}"/>
                </a:ext>
              </a:extLst>
            </p:cNvPr>
            <p:cNvSpPr txBox="1">
              <a:spLocks/>
            </p:cNvSpPr>
            <p:nvPr/>
          </p:nvSpPr>
          <p:spPr>
            <a:xfrm>
              <a:off x="-1284937" y="-128255"/>
              <a:ext cx="9149204" cy="668786"/>
            </a:xfrm>
            <a:prstGeom prst="rect">
              <a:avLst/>
            </a:prstGeom>
          </p:spPr>
          <p:txBody>
            <a:bodyPr anchor="b">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defRPr/>
              </a:pPr>
              <a:r>
                <a:rPr lang="en-US" sz="4800" dirty="0">
                  <a:solidFill>
                    <a:schemeClr val="tx1">
                      <a:lumMod val="95000"/>
                      <a:lumOff val="5000"/>
                    </a:schemeClr>
                  </a:solidFill>
                </a:rPr>
                <a:t>           </a:t>
              </a:r>
              <a:r>
                <a:rPr lang="pl-PL" sz="1800" b="1" dirty="0">
                  <a:solidFill>
                    <a:schemeClr val="bg1"/>
                  </a:solidFill>
                </a:rPr>
                <a:t>Komenda Powiatowa Państwowej Straży Pożarnej w Nowym Tomyślu</a:t>
              </a:r>
              <a:endParaRPr lang="en-US" sz="4800" b="1" dirty="0">
                <a:solidFill>
                  <a:schemeClr val="bg1"/>
                </a:solidFill>
              </a:endParaRPr>
            </a:p>
          </p:txBody>
        </p:sp>
      </p:grpSp>
      <p:graphicFrame>
        <p:nvGraphicFramePr>
          <p:cNvPr id="4" name="Tabela 3">
            <a:extLst>
              <a:ext uri="{FF2B5EF4-FFF2-40B4-BE49-F238E27FC236}">
                <a16:creationId xmlns:a16="http://schemas.microsoft.com/office/drawing/2014/main" id="{75718AF3-46A1-6D37-32AE-150D57AF9F29}"/>
              </a:ext>
            </a:extLst>
          </p:cNvPr>
          <p:cNvGraphicFramePr>
            <a:graphicFrameLocks noGrp="1"/>
          </p:cNvGraphicFramePr>
          <p:nvPr>
            <p:extLst>
              <p:ext uri="{D42A27DB-BD31-4B8C-83A1-F6EECF244321}">
                <p14:modId xmlns:p14="http://schemas.microsoft.com/office/powerpoint/2010/main" val="2992084242"/>
              </p:ext>
            </p:extLst>
          </p:nvPr>
        </p:nvGraphicFramePr>
        <p:xfrm>
          <a:off x="1443750" y="1693183"/>
          <a:ext cx="8981037" cy="4170365"/>
        </p:xfrm>
        <a:graphic>
          <a:graphicData uri="http://schemas.openxmlformats.org/drawingml/2006/table">
            <a:tbl>
              <a:tblPr firstRow="1" firstCol="1" bandRow="1">
                <a:tableStyleId>{F5AB1C69-6EDB-4FF4-983F-18BD219EF322}</a:tableStyleId>
              </a:tblPr>
              <a:tblGrid>
                <a:gridCol w="1780888">
                  <a:extLst>
                    <a:ext uri="{9D8B030D-6E8A-4147-A177-3AD203B41FA5}">
                      <a16:colId xmlns:a16="http://schemas.microsoft.com/office/drawing/2014/main" val="995996436"/>
                    </a:ext>
                  </a:extLst>
                </a:gridCol>
                <a:gridCol w="1780888">
                  <a:extLst>
                    <a:ext uri="{9D8B030D-6E8A-4147-A177-3AD203B41FA5}">
                      <a16:colId xmlns:a16="http://schemas.microsoft.com/office/drawing/2014/main" val="218192129"/>
                    </a:ext>
                  </a:extLst>
                </a:gridCol>
                <a:gridCol w="1780888">
                  <a:extLst>
                    <a:ext uri="{9D8B030D-6E8A-4147-A177-3AD203B41FA5}">
                      <a16:colId xmlns:a16="http://schemas.microsoft.com/office/drawing/2014/main" val="2857279283"/>
                    </a:ext>
                  </a:extLst>
                </a:gridCol>
                <a:gridCol w="1780888">
                  <a:extLst>
                    <a:ext uri="{9D8B030D-6E8A-4147-A177-3AD203B41FA5}">
                      <a16:colId xmlns:a16="http://schemas.microsoft.com/office/drawing/2014/main" val="99868898"/>
                    </a:ext>
                  </a:extLst>
                </a:gridCol>
                <a:gridCol w="1857485">
                  <a:extLst>
                    <a:ext uri="{9D8B030D-6E8A-4147-A177-3AD203B41FA5}">
                      <a16:colId xmlns:a16="http://schemas.microsoft.com/office/drawing/2014/main" val="3760164530"/>
                    </a:ext>
                  </a:extLst>
                </a:gridCol>
              </a:tblGrid>
              <a:tr h="443656">
                <a:tc gridSpan="5">
                  <a:txBody>
                    <a:bodyPr/>
                    <a:lstStyle/>
                    <a:p>
                      <a:pPr algn="ctr"/>
                      <a:r>
                        <a:rPr lang="pl-PL" sz="1100" dirty="0">
                          <a:solidFill>
                            <a:schemeClr val="bg1"/>
                          </a:solidFill>
                          <a:effectLst/>
                        </a:rPr>
                        <a:t>DOTACJA MSWiA NA 2024 r.</a:t>
                      </a:r>
                      <a:endParaRPr lang="pl-PL" sz="1000" dirty="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extLst>
                  <a:ext uri="{0D108BD9-81ED-4DB2-BD59-A6C34878D82A}">
                    <a16:rowId xmlns:a16="http://schemas.microsoft.com/office/drawing/2014/main" val="645693704"/>
                  </a:ext>
                </a:extLst>
              </a:tr>
              <a:tr h="306526">
                <a:tc rowSpan="2">
                  <a:txBody>
                    <a:bodyPr/>
                    <a:lstStyle/>
                    <a:p>
                      <a:pPr algn="ctr"/>
                      <a:r>
                        <a:rPr lang="pl-PL" sz="1000" dirty="0">
                          <a:solidFill>
                            <a:schemeClr val="bg1"/>
                          </a:solidFill>
                          <a:effectLst/>
                        </a:rPr>
                        <a:t>Jednostka OSP</a:t>
                      </a:r>
                      <a:endParaRPr lang="pl-PL" sz="1000" dirty="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tc>
                <a:tc rowSpan="2">
                  <a:txBody>
                    <a:bodyPr/>
                    <a:lstStyle/>
                    <a:p>
                      <a:pPr algn="ctr"/>
                      <a:r>
                        <a:rPr lang="pl-PL" sz="1000" b="1" dirty="0">
                          <a:effectLst/>
                        </a:rPr>
                        <a:t>Wartość</a:t>
                      </a:r>
                      <a:endParaRPr lang="pl-PL" sz="1000" b="1" dirty="0">
                        <a:effectLst/>
                        <a:latin typeface="Times New Roman" panose="02020603050405020304" pitchFamily="18" charset="0"/>
                        <a:ea typeface="Times New Roman" panose="02020603050405020304" pitchFamily="18" charset="0"/>
                      </a:endParaRPr>
                    </a:p>
                  </a:txBody>
                  <a:tcPr marL="44450" marR="44450" marT="0" marB="0" anchor="ctr"/>
                </a:tc>
                <a:tc gridSpan="2">
                  <a:txBody>
                    <a:bodyPr/>
                    <a:lstStyle/>
                    <a:p>
                      <a:pPr algn="ctr"/>
                      <a:r>
                        <a:rPr lang="pl-PL" sz="1000" b="1" dirty="0">
                          <a:solidFill>
                            <a:schemeClr val="bg1"/>
                          </a:solidFill>
                          <a:effectLst/>
                        </a:rPr>
                        <a:t>Dofinansowanie z dotacji MSWiA </a:t>
                      </a:r>
                      <a:endParaRPr lang="pl-PL" sz="1000" b="1" dirty="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tc>
                <a:tc hMerge="1">
                  <a:txBody>
                    <a:bodyPr/>
                    <a:lstStyle/>
                    <a:p>
                      <a:endParaRPr lang="pl-PL"/>
                    </a:p>
                  </a:txBody>
                  <a:tcPr/>
                </a:tc>
                <a:tc rowSpan="2">
                  <a:txBody>
                    <a:bodyPr/>
                    <a:lstStyle/>
                    <a:p>
                      <a:pPr algn="ctr"/>
                      <a:r>
                        <a:rPr lang="pl-PL" sz="1000" b="1">
                          <a:solidFill>
                            <a:schemeClr val="bg1"/>
                          </a:solidFill>
                          <a:effectLst/>
                        </a:rPr>
                        <a:t>Środki własne i uzyskane z innych źródeł</a:t>
                      </a:r>
                      <a:endParaRPr lang="pl-PL" sz="1000" b="1">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tc>
                <a:extLst>
                  <a:ext uri="{0D108BD9-81ED-4DB2-BD59-A6C34878D82A}">
                    <a16:rowId xmlns:a16="http://schemas.microsoft.com/office/drawing/2014/main" val="3877504054"/>
                  </a:ext>
                </a:extLst>
              </a:tr>
              <a:tr h="564652">
                <a:tc vMerge="1">
                  <a:txBody>
                    <a:bodyPr/>
                    <a:lstStyle/>
                    <a:p>
                      <a:endParaRPr lang="pl-PL"/>
                    </a:p>
                  </a:txBody>
                  <a:tcPr/>
                </a:tc>
                <a:tc vMerge="1">
                  <a:txBody>
                    <a:bodyPr/>
                    <a:lstStyle/>
                    <a:p>
                      <a:endParaRPr lang="pl-PL"/>
                    </a:p>
                  </a:txBody>
                  <a:tcPr/>
                </a:tc>
                <a:tc>
                  <a:txBody>
                    <a:bodyPr/>
                    <a:lstStyle/>
                    <a:p>
                      <a:pPr algn="ctr"/>
                      <a:r>
                        <a:rPr lang="pl-PL" sz="1000" b="1" dirty="0">
                          <a:solidFill>
                            <a:schemeClr val="bg1"/>
                          </a:solidFill>
                          <a:effectLst/>
                        </a:rPr>
                        <a:t>wydatki bieżące</a:t>
                      </a:r>
                      <a:endParaRPr lang="pl-PL" sz="1000" b="1" dirty="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r>
                        <a:rPr lang="pl-PL" sz="1000" b="1" dirty="0">
                          <a:solidFill>
                            <a:schemeClr val="bg1"/>
                          </a:solidFill>
                          <a:effectLst/>
                        </a:rPr>
                        <a:t>wydatki majątkowe</a:t>
                      </a:r>
                      <a:endParaRPr lang="pl-PL" sz="1000" b="1" dirty="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tc>
                <a:tc vMerge="1">
                  <a:txBody>
                    <a:bodyPr/>
                    <a:lstStyle/>
                    <a:p>
                      <a:endParaRPr lang="pl-PL"/>
                    </a:p>
                  </a:txBody>
                  <a:tcPr/>
                </a:tc>
                <a:extLst>
                  <a:ext uri="{0D108BD9-81ED-4DB2-BD59-A6C34878D82A}">
                    <a16:rowId xmlns:a16="http://schemas.microsoft.com/office/drawing/2014/main" val="2619074951"/>
                  </a:ext>
                </a:extLst>
              </a:tr>
              <a:tr h="306526">
                <a:tc>
                  <a:txBody>
                    <a:bodyPr/>
                    <a:lstStyle/>
                    <a:p>
                      <a:r>
                        <a:rPr lang="pl-PL" sz="1000" dirty="0">
                          <a:solidFill>
                            <a:schemeClr val="bg1"/>
                          </a:solidFill>
                          <a:effectLst/>
                        </a:rPr>
                        <a:t>Trzcianka</a:t>
                      </a:r>
                      <a:endParaRPr lang="pl-PL" sz="1000" dirty="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r>
                        <a:rPr lang="pl-PL" sz="1000">
                          <a:effectLst/>
                        </a:rPr>
                        <a:t>4 989,00 zł</a:t>
                      </a:r>
                      <a:endParaRPr lang="pl-PL" sz="10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r>
                        <a:rPr lang="pl-PL" sz="1000">
                          <a:solidFill>
                            <a:schemeClr val="bg1"/>
                          </a:solidFill>
                          <a:effectLst/>
                        </a:rPr>
                        <a:t>4 690,00 zł</a:t>
                      </a:r>
                      <a:endParaRPr lang="pl-PL" sz="100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r>
                        <a:rPr lang="pl-PL" sz="1000">
                          <a:solidFill>
                            <a:schemeClr val="bg1"/>
                          </a:solidFill>
                          <a:effectLst/>
                        </a:rPr>
                        <a:t>-</a:t>
                      </a:r>
                      <a:endParaRPr lang="pl-PL" sz="100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r>
                        <a:rPr lang="pl-PL" sz="1000" dirty="0">
                          <a:solidFill>
                            <a:schemeClr val="bg1"/>
                          </a:solidFill>
                          <a:effectLst/>
                        </a:rPr>
                        <a:t>299,00 zł</a:t>
                      </a:r>
                      <a:endParaRPr lang="pl-PL" sz="1000" dirty="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tc>
                <a:extLst>
                  <a:ext uri="{0D108BD9-81ED-4DB2-BD59-A6C34878D82A}">
                    <a16:rowId xmlns:a16="http://schemas.microsoft.com/office/drawing/2014/main" val="2531657243"/>
                  </a:ext>
                </a:extLst>
              </a:tr>
              <a:tr h="306526">
                <a:tc>
                  <a:txBody>
                    <a:bodyPr/>
                    <a:lstStyle/>
                    <a:p>
                      <a:r>
                        <a:rPr lang="pl-PL" sz="1000" dirty="0">
                          <a:solidFill>
                            <a:schemeClr val="bg1"/>
                          </a:solidFill>
                          <a:effectLst/>
                        </a:rPr>
                        <a:t>Chmielinko</a:t>
                      </a:r>
                      <a:endParaRPr lang="pl-PL" sz="1000" dirty="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r>
                        <a:rPr lang="pl-PL" sz="1000">
                          <a:effectLst/>
                        </a:rPr>
                        <a:t>6 000,00 zł</a:t>
                      </a:r>
                      <a:endParaRPr lang="pl-PL" sz="10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r>
                        <a:rPr lang="pl-PL" sz="1000">
                          <a:solidFill>
                            <a:schemeClr val="bg1"/>
                          </a:solidFill>
                          <a:effectLst/>
                        </a:rPr>
                        <a:t>4 690,00 zł</a:t>
                      </a:r>
                      <a:endParaRPr lang="pl-PL" sz="100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r>
                        <a:rPr lang="pl-PL" sz="1000">
                          <a:solidFill>
                            <a:schemeClr val="bg1"/>
                          </a:solidFill>
                          <a:effectLst/>
                        </a:rPr>
                        <a:t>-</a:t>
                      </a:r>
                      <a:endParaRPr lang="pl-PL" sz="100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r>
                        <a:rPr lang="pl-PL" sz="1000" dirty="0">
                          <a:solidFill>
                            <a:schemeClr val="bg1"/>
                          </a:solidFill>
                          <a:effectLst/>
                        </a:rPr>
                        <a:t>1 310,00 zł</a:t>
                      </a:r>
                      <a:endParaRPr lang="pl-PL" sz="1000" dirty="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tc>
                <a:extLst>
                  <a:ext uri="{0D108BD9-81ED-4DB2-BD59-A6C34878D82A}">
                    <a16:rowId xmlns:a16="http://schemas.microsoft.com/office/drawing/2014/main" val="1049148794"/>
                  </a:ext>
                </a:extLst>
              </a:tr>
              <a:tr h="306526">
                <a:tc>
                  <a:txBody>
                    <a:bodyPr/>
                    <a:lstStyle/>
                    <a:p>
                      <a:r>
                        <a:rPr lang="pl-PL" sz="1000" dirty="0">
                          <a:solidFill>
                            <a:schemeClr val="bg1"/>
                          </a:solidFill>
                          <a:effectLst/>
                        </a:rPr>
                        <a:t>Grudna</a:t>
                      </a:r>
                      <a:endParaRPr lang="pl-PL" sz="1000" dirty="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r>
                        <a:rPr lang="pl-PL" sz="1000" dirty="0">
                          <a:effectLst/>
                        </a:rPr>
                        <a:t>4 690,00 zł</a:t>
                      </a:r>
                      <a:endParaRPr lang="pl-PL" sz="1000" dirty="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r>
                        <a:rPr lang="pl-PL" sz="1000">
                          <a:solidFill>
                            <a:schemeClr val="bg1"/>
                          </a:solidFill>
                          <a:effectLst/>
                        </a:rPr>
                        <a:t>4 690,00 zł</a:t>
                      </a:r>
                      <a:endParaRPr lang="pl-PL" sz="100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r>
                        <a:rPr lang="pl-PL" sz="1000">
                          <a:solidFill>
                            <a:schemeClr val="bg1"/>
                          </a:solidFill>
                          <a:effectLst/>
                        </a:rPr>
                        <a:t>-</a:t>
                      </a:r>
                      <a:endParaRPr lang="pl-PL" sz="100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r>
                        <a:rPr lang="pl-PL" sz="1000" dirty="0">
                          <a:solidFill>
                            <a:schemeClr val="bg1"/>
                          </a:solidFill>
                          <a:effectLst/>
                        </a:rPr>
                        <a:t>-</a:t>
                      </a:r>
                      <a:endParaRPr lang="pl-PL" sz="1000" dirty="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tc>
                <a:extLst>
                  <a:ext uri="{0D108BD9-81ED-4DB2-BD59-A6C34878D82A}">
                    <a16:rowId xmlns:a16="http://schemas.microsoft.com/office/drawing/2014/main" val="1753872227"/>
                  </a:ext>
                </a:extLst>
              </a:tr>
              <a:tr h="306526">
                <a:tc>
                  <a:txBody>
                    <a:bodyPr/>
                    <a:lstStyle/>
                    <a:p>
                      <a:r>
                        <a:rPr lang="pl-PL" sz="1000" dirty="0">
                          <a:solidFill>
                            <a:schemeClr val="bg1"/>
                          </a:solidFill>
                          <a:effectLst/>
                        </a:rPr>
                        <a:t>Jastrzębsko Stare</a:t>
                      </a:r>
                      <a:endParaRPr lang="pl-PL" sz="1000" dirty="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r>
                        <a:rPr lang="pl-PL" sz="1000">
                          <a:effectLst/>
                        </a:rPr>
                        <a:t>3 050,00 zł</a:t>
                      </a:r>
                      <a:endParaRPr lang="pl-PL" sz="10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r>
                        <a:rPr lang="pl-PL" sz="1000">
                          <a:solidFill>
                            <a:schemeClr val="bg1"/>
                          </a:solidFill>
                          <a:effectLst/>
                        </a:rPr>
                        <a:t>2 345,00 zł</a:t>
                      </a:r>
                      <a:endParaRPr lang="pl-PL" sz="100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r>
                        <a:rPr lang="pl-PL" sz="1000">
                          <a:solidFill>
                            <a:schemeClr val="bg1"/>
                          </a:solidFill>
                          <a:effectLst/>
                        </a:rPr>
                        <a:t>-</a:t>
                      </a:r>
                      <a:endParaRPr lang="pl-PL" sz="100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r>
                        <a:rPr lang="pl-PL" sz="1000">
                          <a:solidFill>
                            <a:schemeClr val="bg1"/>
                          </a:solidFill>
                          <a:effectLst/>
                        </a:rPr>
                        <a:t>705,00 zł</a:t>
                      </a:r>
                      <a:endParaRPr lang="pl-PL" sz="100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tc>
                <a:extLst>
                  <a:ext uri="{0D108BD9-81ED-4DB2-BD59-A6C34878D82A}">
                    <a16:rowId xmlns:a16="http://schemas.microsoft.com/office/drawing/2014/main" val="3211948184"/>
                  </a:ext>
                </a:extLst>
              </a:tr>
              <a:tr h="306526">
                <a:tc>
                  <a:txBody>
                    <a:bodyPr/>
                    <a:lstStyle/>
                    <a:p>
                      <a:r>
                        <a:rPr lang="pl-PL" sz="1000" dirty="0">
                          <a:solidFill>
                            <a:schemeClr val="bg1"/>
                          </a:solidFill>
                          <a:effectLst/>
                        </a:rPr>
                        <a:t>Róża</a:t>
                      </a:r>
                      <a:endParaRPr lang="pl-PL" sz="1000" dirty="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r>
                        <a:rPr lang="pl-PL" sz="1000">
                          <a:effectLst/>
                        </a:rPr>
                        <a:t>630 000,00 zł</a:t>
                      </a:r>
                      <a:endParaRPr lang="pl-PL" sz="10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r>
                        <a:rPr lang="pl-PL" sz="1000">
                          <a:solidFill>
                            <a:schemeClr val="bg1"/>
                          </a:solidFill>
                          <a:effectLst/>
                        </a:rPr>
                        <a:t>-</a:t>
                      </a:r>
                      <a:endParaRPr lang="pl-PL" sz="100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r>
                        <a:rPr lang="pl-PL" sz="1000">
                          <a:solidFill>
                            <a:schemeClr val="bg1"/>
                          </a:solidFill>
                          <a:effectLst/>
                        </a:rPr>
                        <a:t>180 000,00 zł</a:t>
                      </a:r>
                      <a:endParaRPr lang="pl-PL" sz="100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r>
                        <a:rPr lang="pl-PL" sz="1000" dirty="0">
                          <a:solidFill>
                            <a:schemeClr val="bg1"/>
                          </a:solidFill>
                          <a:effectLst/>
                        </a:rPr>
                        <a:t>450 000,00 zł</a:t>
                      </a:r>
                      <a:endParaRPr lang="pl-PL" sz="1000" dirty="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tc>
                <a:extLst>
                  <a:ext uri="{0D108BD9-81ED-4DB2-BD59-A6C34878D82A}">
                    <a16:rowId xmlns:a16="http://schemas.microsoft.com/office/drawing/2014/main" val="223402590"/>
                  </a:ext>
                </a:extLst>
              </a:tr>
              <a:tr h="306526">
                <a:tc>
                  <a:txBody>
                    <a:bodyPr/>
                    <a:lstStyle/>
                    <a:p>
                      <a:r>
                        <a:rPr lang="pl-PL" sz="1000" dirty="0">
                          <a:solidFill>
                            <a:schemeClr val="bg1"/>
                          </a:solidFill>
                          <a:effectLst/>
                        </a:rPr>
                        <a:t>Sątopy</a:t>
                      </a:r>
                      <a:endParaRPr lang="pl-PL" sz="1000" dirty="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r>
                        <a:rPr lang="pl-PL" sz="1000">
                          <a:effectLst/>
                        </a:rPr>
                        <a:t>2 400,82 zł</a:t>
                      </a:r>
                      <a:endParaRPr lang="pl-PL" sz="10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r>
                        <a:rPr lang="pl-PL" sz="1000">
                          <a:solidFill>
                            <a:schemeClr val="bg1"/>
                          </a:solidFill>
                          <a:effectLst/>
                        </a:rPr>
                        <a:t>2 345,00 zł</a:t>
                      </a:r>
                      <a:endParaRPr lang="pl-PL" sz="100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r>
                        <a:rPr lang="pl-PL" sz="1000">
                          <a:solidFill>
                            <a:schemeClr val="bg1"/>
                          </a:solidFill>
                          <a:effectLst/>
                        </a:rPr>
                        <a:t>-</a:t>
                      </a:r>
                      <a:endParaRPr lang="pl-PL" sz="100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r>
                        <a:rPr lang="pl-PL" sz="1000" dirty="0">
                          <a:solidFill>
                            <a:schemeClr val="bg1"/>
                          </a:solidFill>
                          <a:effectLst/>
                        </a:rPr>
                        <a:t>55,82 zł</a:t>
                      </a:r>
                      <a:endParaRPr lang="pl-PL" sz="1000" dirty="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tc>
                <a:extLst>
                  <a:ext uri="{0D108BD9-81ED-4DB2-BD59-A6C34878D82A}">
                    <a16:rowId xmlns:a16="http://schemas.microsoft.com/office/drawing/2014/main" val="323794824"/>
                  </a:ext>
                </a:extLst>
              </a:tr>
              <a:tr h="306526">
                <a:tc>
                  <a:txBody>
                    <a:bodyPr/>
                    <a:lstStyle/>
                    <a:p>
                      <a:r>
                        <a:rPr lang="pl-PL" sz="1000" dirty="0">
                          <a:solidFill>
                            <a:schemeClr val="bg1"/>
                          </a:solidFill>
                          <a:effectLst/>
                        </a:rPr>
                        <a:t>Rudniki</a:t>
                      </a:r>
                      <a:endParaRPr lang="pl-PL" sz="1000" dirty="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r>
                        <a:rPr lang="pl-PL" sz="1000">
                          <a:effectLst/>
                        </a:rPr>
                        <a:t>6 380,00 zł</a:t>
                      </a:r>
                      <a:endParaRPr lang="pl-PL" sz="10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r>
                        <a:rPr lang="pl-PL" sz="1000">
                          <a:solidFill>
                            <a:schemeClr val="bg1"/>
                          </a:solidFill>
                          <a:effectLst/>
                        </a:rPr>
                        <a:t>4 690,00 zł</a:t>
                      </a:r>
                      <a:endParaRPr lang="pl-PL" sz="100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r>
                        <a:rPr lang="pl-PL" sz="1000">
                          <a:solidFill>
                            <a:schemeClr val="bg1"/>
                          </a:solidFill>
                          <a:effectLst/>
                        </a:rPr>
                        <a:t>-</a:t>
                      </a:r>
                      <a:endParaRPr lang="pl-PL" sz="100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r>
                        <a:rPr lang="pl-PL" sz="1000" dirty="0">
                          <a:solidFill>
                            <a:schemeClr val="bg1"/>
                          </a:solidFill>
                          <a:effectLst/>
                        </a:rPr>
                        <a:t>1 690,00 zł</a:t>
                      </a:r>
                      <a:endParaRPr lang="pl-PL" sz="1000" dirty="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tc>
                <a:extLst>
                  <a:ext uri="{0D108BD9-81ED-4DB2-BD59-A6C34878D82A}">
                    <a16:rowId xmlns:a16="http://schemas.microsoft.com/office/drawing/2014/main" val="1066796060"/>
                  </a:ext>
                </a:extLst>
              </a:tr>
              <a:tr h="306526">
                <a:tc>
                  <a:txBody>
                    <a:bodyPr/>
                    <a:lstStyle/>
                    <a:p>
                      <a:r>
                        <a:rPr lang="pl-PL" sz="1000" dirty="0">
                          <a:solidFill>
                            <a:schemeClr val="bg1"/>
                          </a:solidFill>
                          <a:effectLst/>
                        </a:rPr>
                        <a:t>Nądnia</a:t>
                      </a:r>
                      <a:endParaRPr lang="pl-PL" sz="1000" dirty="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r>
                        <a:rPr lang="pl-PL" sz="1000">
                          <a:effectLst/>
                        </a:rPr>
                        <a:t>4 750,00 zł</a:t>
                      </a:r>
                      <a:endParaRPr lang="pl-PL" sz="10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r>
                        <a:rPr lang="pl-PL" sz="1000">
                          <a:solidFill>
                            <a:schemeClr val="bg1"/>
                          </a:solidFill>
                          <a:effectLst/>
                        </a:rPr>
                        <a:t>4 688,00 zł</a:t>
                      </a:r>
                      <a:endParaRPr lang="pl-PL" sz="100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r>
                        <a:rPr lang="pl-PL" sz="1000">
                          <a:solidFill>
                            <a:schemeClr val="bg1"/>
                          </a:solidFill>
                          <a:effectLst/>
                        </a:rPr>
                        <a:t>-</a:t>
                      </a:r>
                      <a:endParaRPr lang="pl-PL" sz="100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r>
                        <a:rPr lang="pl-PL" sz="1000" dirty="0">
                          <a:solidFill>
                            <a:schemeClr val="bg1"/>
                          </a:solidFill>
                          <a:effectLst/>
                        </a:rPr>
                        <a:t>62,00 zł</a:t>
                      </a:r>
                      <a:endParaRPr lang="pl-PL" sz="1000" dirty="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tc>
                <a:extLst>
                  <a:ext uri="{0D108BD9-81ED-4DB2-BD59-A6C34878D82A}">
                    <a16:rowId xmlns:a16="http://schemas.microsoft.com/office/drawing/2014/main" val="517661047"/>
                  </a:ext>
                </a:extLst>
              </a:tr>
              <a:tr h="403323">
                <a:tc>
                  <a:txBody>
                    <a:bodyPr/>
                    <a:lstStyle/>
                    <a:p>
                      <a:r>
                        <a:rPr lang="pl-PL" sz="1600" b="1" dirty="0">
                          <a:solidFill>
                            <a:schemeClr val="bg1"/>
                          </a:solidFill>
                          <a:effectLst/>
                        </a:rPr>
                        <a:t>RAZEM:</a:t>
                      </a:r>
                      <a:endParaRPr lang="pl-PL" sz="1600" b="1" dirty="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r>
                        <a:rPr lang="pl-PL" sz="1600" b="1" dirty="0">
                          <a:effectLst/>
                        </a:rPr>
                        <a:t>662 259,82 zł</a:t>
                      </a:r>
                      <a:endParaRPr lang="pl-PL" sz="1600" b="1" dirty="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r>
                        <a:rPr lang="pl-PL" sz="1600" b="1" dirty="0">
                          <a:solidFill>
                            <a:schemeClr val="bg1"/>
                          </a:solidFill>
                          <a:effectLst/>
                        </a:rPr>
                        <a:t>28 138,00 zł</a:t>
                      </a:r>
                      <a:endParaRPr lang="pl-PL" sz="1600" b="1" dirty="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r>
                        <a:rPr lang="pl-PL" sz="1600" b="1" dirty="0">
                          <a:solidFill>
                            <a:schemeClr val="bg1"/>
                          </a:solidFill>
                          <a:effectLst/>
                        </a:rPr>
                        <a:t>180 000,00 zł</a:t>
                      </a:r>
                      <a:endParaRPr lang="pl-PL" sz="1600" b="1" dirty="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r>
                        <a:rPr lang="pl-PL" sz="1600" b="1" dirty="0">
                          <a:solidFill>
                            <a:schemeClr val="bg1"/>
                          </a:solidFill>
                          <a:effectLst/>
                        </a:rPr>
                        <a:t>454 121,82 zł</a:t>
                      </a:r>
                      <a:endParaRPr lang="pl-PL" sz="1600" b="1" dirty="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tc>
                <a:extLst>
                  <a:ext uri="{0D108BD9-81ED-4DB2-BD59-A6C34878D82A}">
                    <a16:rowId xmlns:a16="http://schemas.microsoft.com/office/drawing/2014/main" val="4294282775"/>
                  </a:ext>
                </a:extLst>
              </a:tr>
            </a:tbl>
          </a:graphicData>
        </a:graphic>
      </p:graphicFrame>
      <p:pic>
        <p:nvPicPr>
          <p:cNvPr id="5" name="Obraz 4">
            <a:extLst>
              <a:ext uri="{FF2B5EF4-FFF2-40B4-BE49-F238E27FC236}">
                <a16:creationId xmlns:a16="http://schemas.microsoft.com/office/drawing/2014/main" id="{528F33DE-7C1D-E15B-C6C9-19D16ED193EC}"/>
              </a:ext>
            </a:extLst>
          </p:cNvPr>
          <p:cNvPicPr>
            <a:picLocks noChangeAspect="1"/>
          </p:cNvPicPr>
          <p:nvPr/>
        </p:nvPicPr>
        <p:blipFill>
          <a:blip r:embed="rId2"/>
          <a:stretch>
            <a:fillRect/>
          </a:stretch>
        </p:blipFill>
        <p:spPr>
          <a:xfrm>
            <a:off x="4371734" y="5953017"/>
            <a:ext cx="3448531" cy="819264"/>
          </a:xfrm>
          <a:prstGeom prst="rect">
            <a:avLst/>
          </a:prstGeom>
        </p:spPr>
      </p:pic>
    </p:spTree>
    <p:extLst>
      <p:ext uri="{BB962C8B-B14F-4D97-AF65-F5344CB8AC3E}">
        <p14:creationId xmlns:p14="http://schemas.microsoft.com/office/powerpoint/2010/main" val="6502148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8" name="Grupa 16">
            <a:extLst>
              <a:ext uri="{FF2B5EF4-FFF2-40B4-BE49-F238E27FC236}">
                <a16:creationId xmlns:a16="http://schemas.microsoft.com/office/drawing/2014/main" id="{8496975A-1CF4-7003-971B-1F95E9CAD415}"/>
              </a:ext>
            </a:extLst>
          </p:cNvPr>
          <p:cNvGrpSpPr>
            <a:grpSpLocks/>
          </p:cNvGrpSpPr>
          <p:nvPr/>
        </p:nvGrpSpPr>
        <p:grpSpPr bwMode="auto">
          <a:xfrm>
            <a:off x="0" y="-128588"/>
            <a:ext cx="12192000" cy="668338"/>
            <a:chOff x="-1" y="-128255"/>
            <a:chExt cx="12192001" cy="668786"/>
          </a:xfrm>
        </p:grpSpPr>
        <p:cxnSp>
          <p:nvCxnSpPr>
            <p:cNvPr id="18" name="Łącznik prosty 5">
              <a:extLst>
                <a:ext uri="{FF2B5EF4-FFF2-40B4-BE49-F238E27FC236}">
                  <a16:creationId xmlns:a16="http://schemas.microsoft.com/office/drawing/2014/main" id="{B5D5CFD7-2F47-C732-2E4C-C44793E1C67F}"/>
                </a:ext>
              </a:extLst>
            </p:cNvPr>
            <p:cNvCxnSpPr>
              <a:cxnSpLocks/>
            </p:cNvCxnSpPr>
            <p:nvPr/>
          </p:nvCxnSpPr>
          <p:spPr>
            <a:xfrm>
              <a:off x="-1" y="540531"/>
              <a:ext cx="12192001"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Tytuł 4">
              <a:extLst>
                <a:ext uri="{FF2B5EF4-FFF2-40B4-BE49-F238E27FC236}">
                  <a16:creationId xmlns:a16="http://schemas.microsoft.com/office/drawing/2014/main" id="{7B09C66F-ED64-7E09-7AEA-A9EC2F631984}"/>
                </a:ext>
              </a:extLst>
            </p:cNvPr>
            <p:cNvSpPr txBox="1">
              <a:spLocks/>
            </p:cNvSpPr>
            <p:nvPr/>
          </p:nvSpPr>
          <p:spPr>
            <a:xfrm>
              <a:off x="-1" y="-128255"/>
              <a:ext cx="7864476" cy="668786"/>
            </a:xfrm>
            <a:prstGeom prst="rect">
              <a:avLst/>
            </a:prstGeom>
          </p:spPr>
          <p:txBody>
            <a:bodyPr anchor="b">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defRPr/>
              </a:pPr>
              <a:r>
                <a:rPr lang="en-US" sz="4800" dirty="0"/>
                <a:t> </a:t>
              </a:r>
              <a:r>
                <a:rPr lang="pl-PL" sz="1800" b="1" dirty="0"/>
                <a:t>Komenda Powiatowa Państwowej Straży Pożarnej w Nowym Tomyślu</a:t>
              </a:r>
              <a:endParaRPr lang="en-US" sz="4800" b="1" dirty="0"/>
            </a:p>
          </p:txBody>
        </p:sp>
      </p:grpSp>
      <p:sp>
        <p:nvSpPr>
          <p:cNvPr id="20" name="Tytuł 1">
            <a:extLst>
              <a:ext uri="{FF2B5EF4-FFF2-40B4-BE49-F238E27FC236}">
                <a16:creationId xmlns:a16="http://schemas.microsoft.com/office/drawing/2014/main" id="{87160C5F-4B54-9490-822F-16D9828FC43D}"/>
              </a:ext>
            </a:extLst>
          </p:cNvPr>
          <p:cNvSpPr>
            <a:spLocks noGrp="1"/>
          </p:cNvSpPr>
          <p:nvPr>
            <p:ph type="title"/>
          </p:nvPr>
        </p:nvSpPr>
        <p:spPr>
          <a:xfrm>
            <a:off x="3270250" y="852488"/>
            <a:ext cx="5641975" cy="581025"/>
          </a:xfrm>
        </p:spPr>
        <p:txBody>
          <a:bodyPr rtlCol="0" anchor="b">
            <a:normAutofit fontScale="90000"/>
          </a:bodyPr>
          <a:lstStyle/>
          <a:p>
            <a:pPr algn="ctr" eaLnBrk="1" fontAlgn="auto" hangingPunct="1">
              <a:spcAft>
                <a:spcPts val="0"/>
              </a:spcAft>
              <a:defRPr/>
            </a:pPr>
            <a:br>
              <a:rPr lang="pl-PL" dirty="0">
                <a:effectLst>
                  <a:outerShdw blurRad="38100" dist="38100" dir="2700000" algn="tl">
                    <a:srgbClr val="000000">
                      <a:alpha val="43137"/>
                    </a:srgbClr>
                  </a:outerShdw>
                </a:effectLst>
              </a:rPr>
            </a:br>
            <a:br>
              <a:rPr lang="pl-PL" dirty="0">
                <a:effectLst>
                  <a:outerShdw blurRad="38100" dist="38100" dir="2700000" algn="tl">
                    <a:srgbClr val="000000">
                      <a:alpha val="43137"/>
                    </a:srgbClr>
                  </a:outerShdw>
                </a:effectLst>
              </a:rPr>
            </a:br>
            <a:br>
              <a:rPr lang="pl-PL" dirty="0">
                <a:effectLst>
                  <a:outerShdw blurRad="38100" dist="38100" dir="2700000" algn="tl">
                    <a:srgbClr val="000000">
                      <a:alpha val="43137"/>
                    </a:srgbClr>
                  </a:outerShdw>
                </a:effectLst>
              </a:rPr>
            </a:br>
            <a:br>
              <a:rPr lang="pl-PL" dirty="0">
                <a:effectLst>
                  <a:outerShdw blurRad="38100" dist="38100" dir="2700000" algn="tl">
                    <a:srgbClr val="000000">
                      <a:alpha val="43137"/>
                    </a:srgbClr>
                  </a:outerShdw>
                </a:effectLst>
              </a:rPr>
            </a:br>
            <a:br>
              <a:rPr lang="pl-PL" dirty="0">
                <a:effectLst>
                  <a:outerShdw blurRad="38100" dist="38100" dir="2700000" algn="tl">
                    <a:srgbClr val="000000">
                      <a:alpha val="43137"/>
                    </a:srgbClr>
                  </a:outerShdw>
                </a:effectLst>
              </a:rPr>
            </a:br>
            <a:br>
              <a:rPr lang="pl-PL" dirty="0">
                <a:effectLst>
                  <a:outerShdw blurRad="38100" dist="38100" dir="2700000" algn="tl">
                    <a:srgbClr val="000000">
                      <a:alpha val="43137"/>
                    </a:srgbClr>
                  </a:outerShdw>
                </a:effectLst>
              </a:rPr>
            </a:br>
            <a:br>
              <a:rPr lang="pl-PL" dirty="0">
                <a:effectLst>
                  <a:outerShdw blurRad="38100" dist="38100" dir="2700000" algn="tl">
                    <a:srgbClr val="000000">
                      <a:alpha val="43137"/>
                    </a:srgbClr>
                  </a:outerShdw>
                </a:effectLst>
              </a:rPr>
            </a:br>
            <a:br>
              <a:rPr lang="pl-PL" dirty="0">
                <a:effectLst>
                  <a:outerShdw blurRad="38100" dist="38100" dir="2700000" algn="tl">
                    <a:srgbClr val="000000">
                      <a:alpha val="43137"/>
                    </a:srgbClr>
                  </a:outerShdw>
                </a:effectLst>
              </a:rPr>
            </a:br>
            <a:r>
              <a:rPr lang="en-US" sz="4900" dirty="0">
                <a:solidFill>
                  <a:srgbClr val="C00000"/>
                </a:solidFill>
                <a:effectLst>
                  <a:outerShdw blurRad="38100" dist="38100" dir="2700000" algn="tl">
                    <a:srgbClr val="000000">
                      <a:alpha val="43137"/>
                    </a:srgbClr>
                  </a:outerShdw>
                </a:effectLst>
                <a:latin typeface="+mn-lt"/>
              </a:rPr>
              <a:t>STATYSTYKA</a:t>
            </a:r>
            <a:r>
              <a:rPr lang="pl-PL" sz="4900" dirty="0">
                <a:solidFill>
                  <a:srgbClr val="C00000"/>
                </a:solidFill>
                <a:effectLst>
                  <a:outerShdw blurRad="38100" dist="38100" dir="2700000" algn="tl">
                    <a:srgbClr val="000000">
                      <a:alpha val="43137"/>
                    </a:srgbClr>
                  </a:outerShdw>
                </a:effectLst>
                <a:latin typeface="+mn-lt"/>
              </a:rPr>
              <a:t> ZDARZEŃ</a:t>
            </a:r>
            <a:endParaRPr lang="en-US" sz="4900" dirty="0">
              <a:solidFill>
                <a:srgbClr val="C00000"/>
              </a:solidFill>
              <a:latin typeface="+mn-lt"/>
            </a:endParaRPr>
          </a:p>
        </p:txBody>
      </p:sp>
      <p:graphicFrame>
        <p:nvGraphicFramePr>
          <p:cNvPr id="2" name="Wykres 1">
            <a:extLst>
              <a:ext uri="{FF2B5EF4-FFF2-40B4-BE49-F238E27FC236}">
                <a16:creationId xmlns:a16="http://schemas.microsoft.com/office/drawing/2014/main" id="{FACFBB81-AFA0-D25C-6AC1-A53C053CA830}"/>
              </a:ext>
            </a:extLst>
          </p:cNvPr>
          <p:cNvGraphicFramePr>
            <a:graphicFrameLocks/>
          </p:cNvGraphicFramePr>
          <p:nvPr>
            <p:extLst>
              <p:ext uri="{D42A27DB-BD31-4B8C-83A1-F6EECF244321}">
                <p14:modId xmlns:p14="http://schemas.microsoft.com/office/powerpoint/2010/main" val="2227815821"/>
              </p:ext>
            </p:extLst>
          </p:nvPr>
        </p:nvGraphicFramePr>
        <p:xfrm>
          <a:off x="959668" y="1746250"/>
          <a:ext cx="9832063" cy="4401050"/>
        </p:xfrm>
        <a:graphic>
          <a:graphicData uri="http://schemas.openxmlformats.org/drawingml/2006/chart">
            <c:chart xmlns:c="http://schemas.openxmlformats.org/drawingml/2006/chart" xmlns:r="http://schemas.openxmlformats.org/officeDocument/2006/relationships" r:id="rId2"/>
          </a:graphicData>
        </a:graphic>
      </p:graphicFrame>
    </p:spTree>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a:extLst>
              <a:ext uri="{FF2B5EF4-FFF2-40B4-BE49-F238E27FC236}">
                <a16:creationId xmlns:a16="http://schemas.microsoft.com/office/drawing/2014/main" id="{3D838D7C-02C8-456D-B2F0-2F802E81F0AE}"/>
              </a:ext>
            </a:extLst>
          </p:cNvPr>
          <p:cNvPicPr>
            <a:picLocks noChangeAspect="1"/>
          </p:cNvPicPr>
          <p:nvPr/>
        </p:nvPicPr>
        <p:blipFill>
          <a:blip r:embed="rId2"/>
          <a:stretch>
            <a:fillRect/>
          </a:stretch>
        </p:blipFill>
        <p:spPr>
          <a:xfrm>
            <a:off x="4119062" y="4080442"/>
            <a:ext cx="7192379" cy="2676899"/>
          </a:xfrm>
          <a:prstGeom prst="rect">
            <a:avLst/>
          </a:prstGeom>
        </p:spPr>
      </p:pic>
      <p:sp>
        <p:nvSpPr>
          <p:cNvPr id="2" name="Tytuł 1">
            <a:extLst>
              <a:ext uri="{FF2B5EF4-FFF2-40B4-BE49-F238E27FC236}">
                <a16:creationId xmlns:a16="http://schemas.microsoft.com/office/drawing/2014/main" id="{B8AC6EE4-683B-DCEA-731F-CEE9E04196BF}"/>
              </a:ext>
            </a:extLst>
          </p:cNvPr>
          <p:cNvSpPr>
            <a:spLocks noGrp="1"/>
          </p:cNvSpPr>
          <p:nvPr>
            <p:ph type="title"/>
          </p:nvPr>
        </p:nvSpPr>
        <p:spPr>
          <a:xfrm>
            <a:off x="241300" y="2397125"/>
            <a:ext cx="4235450" cy="2332038"/>
          </a:xfrm>
        </p:spPr>
        <p:txBody>
          <a:bodyPr rtlCol="0">
            <a:noAutofit/>
          </a:bodyPr>
          <a:lstStyle/>
          <a:p>
            <a:pPr algn="ctr" eaLnBrk="1" fontAlgn="auto" hangingPunct="1">
              <a:spcAft>
                <a:spcPts val="0"/>
              </a:spcAft>
              <a:defRPr/>
            </a:pPr>
            <a:r>
              <a:rPr lang="pl-PL" dirty="0">
                <a:solidFill>
                  <a:srgbClr val="C00000"/>
                </a:solidFill>
                <a:effectLst>
                  <a:outerShdw blurRad="38100" dist="38100" dir="2700000" algn="tl">
                    <a:srgbClr val="000000">
                      <a:alpha val="43137"/>
                    </a:srgbClr>
                  </a:outerShdw>
                </a:effectLst>
                <a:latin typeface="+mn-lt"/>
              </a:rPr>
              <a:t>Dotacja MDP dla jednostek OSP </a:t>
            </a:r>
            <a:br>
              <a:rPr lang="pl-PL" dirty="0">
                <a:solidFill>
                  <a:srgbClr val="C00000"/>
                </a:solidFill>
                <a:effectLst>
                  <a:outerShdw blurRad="38100" dist="38100" dir="2700000" algn="tl">
                    <a:srgbClr val="000000">
                      <a:alpha val="43137"/>
                    </a:srgbClr>
                  </a:outerShdw>
                </a:effectLst>
                <a:latin typeface="+mn-lt"/>
              </a:rPr>
            </a:br>
            <a:r>
              <a:rPr lang="pl-PL" dirty="0">
                <a:solidFill>
                  <a:srgbClr val="C00000"/>
                </a:solidFill>
                <a:effectLst>
                  <a:outerShdw blurRad="38100" dist="38100" dir="2700000" algn="tl">
                    <a:srgbClr val="000000">
                      <a:alpha val="43137"/>
                    </a:srgbClr>
                  </a:outerShdw>
                </a:effectLst>
                <a:latin typeface="+mn-lt"/>
              </a:rPr>
              <a:t>z terenu powiatu nowotomyskiego w 2024 r. na organizację obozów</a:t>
            </a:r>
          </a:p>
        </p:txBody>
      </p:sp>
      <p:grpSp>
        <p:nvGrpSpPr>
          <p:cNvPr id="18435" name="Grupa 3">
            <a:extLst>
              <a:ext uri="{FF2B5EF4-FFF2-40B4-BE49-F238E27FC236}">
                <a16:creationId xmlns:a16="http://schemas.microsoft.com/office/drawing/2014/main" id="{7C7B0E5F-1E8A-F564-8951-3F16E6E41320}"/>
              </a:ext>
            </a:extLst>
          </p:cNvPr>
          <p:cNvGrpSpPr>
            <a:grpSpLocks/>
          </p:cNvGrpSpPr>
          <p:nvPr/>
        </p:nvGrpSpPr>
        <p:grpSpPr bwMode="auto">
          <a:xfrm>
            <a:off x="-1284288" y="-128588"/>
            <a:ext cx="13476288" cy="668338"/>
            <a:chOff x="-1284937" y="-128255"/>
            <a:chExt cx="13476937" cy="668786"/>
          </a:xfrm>
        </p:grpSpPr>
        <p:cxnSp>
          <p:nvCxnSpPr>
            <p:cNvPr id="5" name="Łącznik prosty 4">
              <a:extLst>
                <a:ext uri="{FF2B5EF4-FFF2-40B4-BE49-F238E27FC236}">
                  <a16:creationId xmlns:a16="http://schemas.microsoft.com/office/drawing/2014/main" id="{2131E723-0202-BF21-D8F9-A4DE710A4AFF}"/>
                </a:ext>
              </a:extLst>
            </p:cNvPr>
            <p:cNvCxnSpPr>
              <a:cxnSpLocks/>
            </p:cNvCxnSpPr>
            <p:nvPr/>
          </p:nvCxnSpPr>
          <p:spPr>
            <a:xfrm>
              <a:off x="-587" y="540531"/>
              <a:ext cx="1219258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Tytuł 4">
              <a:extLst>
                <a:ext uri="{FF2B5EF4-FFF2-40B4-BE49-F238E27FC236}">
                  <a16:creationId xmlns:a16="http://schemas.microsoft.com/office/drawing/2014/main" id="{480821CA-E8A2-DE86-B594-0313317E1AA8}"/>
                </a:ext>
              </a:extLst>
            </p:cNvPr>
            <p:cNvSpPr txBox="1">
              <a:spLocks/>
            </p:cNvSpPr>
            <p:nvPr/>
          </p:nvSpPr>
          <p:spPr>
            <a:xfrm>
              <a:off x="-1284937" y="-128255"/>
              <a:ext cx="9149204" cy="668786"/>
            </a:xfrm>
            <a:prstGeom prst="rect">
              <a:avLst/>
            </a:prstGeom>
          </p:spPr>
          <p:txBody>
            <a:bodyPr anchor="b">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defRPr/>
              </a:pPr>
              <a:r>
                <a:rPr lang="en-US" sz="4800" dirty="0">
                  <a:solidFill>
                    <a:schemeClr val="bg1"/>
                  </a:solidFill>
                </a:rPr>
                <a:t>           </a:t>
              </a:r>
              <a:r>
                <a:rPr lang="pl-PL" sz="1800" b="1" dirty="0">
                  <a:solidFill>
                    <a:schemeClr val="bg1"/>
                  </a:solidFill>
                </a:rPr>
                <a:t>Komenda Powiatowa Państwowej Straży Pożarnej w Nowym Tomyślu</a:t>
              </a:r>
              <a:endParaRPr lang="en-US" sz="4800" b="1" dirty="0">
                <a:solidFill>
                  <a:schemeClr val="bg1"/>
                </a:solidFill>
              </a:endParaRPr>
            </a:p>
          </p:txBody>
        </p:sp>
      </p:grpSp>
      <p:graphicFrame>
        <p:nvGraphicFramePr>
          <p:cNvPr id="3" name="Tabela 2">
            <a:extLst>
              <a:ext uri="{FF2B5EF4-FFF2-40B4-BE49-F238E27FC236}">
                <a16:creationId xmlns:a16="http://schemas.microsoft.com/office/drawing/2014/main" id="{B91D4045-9247-BB9F-C546-E647195E8543}"/>
              </a:ext>
            </a:extLst>
          </p:cNvPr>
          <p:cNvGraphicFramePr>
            <a:graphicFrameLocks noGrp="1"/>
          </p:cNvGraphicFramePr>
          <p:nvPr>
            <p:extLst>
              <p:ext uri="{D42A27DB-BD31-4B8C-83A1-F6EECF244321}">
                <p14:modId xmlns:p14="http://schemas.microsoft.com/office/powerpoint/2010/main" val="810157416"/>
              </p:ext>
            </p:extLst>
          </p:nvPr>
        </p:nvGraphicFramePr>
        <p:xfrm>
          <a:off x="4594106" y="746449"/>
          <a:ext cx="6873216" cy="3760320"/>
        </p:xfrm>
        <a:graphic>
          <a:graphicData uri="http://schemas.openxmlformats.org/drawingml/2006/table">
            <a:tbl>
              <a:tblPr firstRow="1" firstCol="1" bandRow="1">
                <a:tableStyleId>{F5AB1C69-6EDB-4FF4-983F-18BD219EF322}</a:tableStyleId>
              </a:tblPr>
              <a:tblGrid>
                <a:gridCol w="1718304">
                  <a:extLst>
                    <a:ext uri="{9D8B030D-6E8A-4147-A177-3AD203B41FA5}">
                      <a16:colId xmlns:a16="http://schemas.microsoft.com/office/drawing/2014/main" val="1451990190"/>
                    </a:ext>
                  </a:extLst>
                </a:gridCol>
                <a:gridCol w="1718304">
                  <a:extLst>
                    <a:ext uri="{9D8B030D-6E8A-4147-A177-3AD203B41FA5}">
                      <a16:colId xmlns:a16="http://schemas.microsoft.com/office/drawing/2014/main" val="299369895"/>
                    </a:ext>
                  </a:extLst>
                </a:gridCol>
                <a:gridCol w="1718304">
                  <a:extLst>
                    <a:ext uri="{9D8B030D-6E8A-4147-A177-3AD203B41FA5}">
                      <a16:colId xmlns:a16="http://schemas.microsoft.com/office/drawing/2014/main" val="3447022493"/>
                    </a:ext>
                  </a:extLst>
                </a:gridCol>
                <a:gridCol w="1718304">
                  <a:extLst>
                    <a:ext uri="{9D8B030D-6E8A-4147-A177-3AD203B41FA5}">
                      <a16:colId xmlns:a16="http://schemas.microsoft.com/office/drawing/2014/main" val="1233657754"/>
                    </a:ext>
                  </a:extLst>
                </a:gridCol>
              </a:tblGrid>
              <a:tr h="578511">
                <a:tc gridSpan="4">
                  <a:txBody>
                    <a:bodyPr/>
                    <a:lstStyle/>
                    <a:p>
                      <a:pPr algn="ctr"/>
                      <a:r>
                        <a:rPr lang="pl-PL" sz="1100" dirty="0">
                          <a:solidFill>
                            <a:schemeClr val="bg1"/>
                          </a:solidFill>
                          <a:effectLst/>
                        </a:rPr>
                        <a:t>OBOZY MDP 2024 r.</a:t>
                      </a:r>
                      <a:endParaRPr lang="pl-PL" sz="1000" dirty="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tc>
                <a:tc hMerge="1">
                  <a:txBody>
                    <a:bodyPr/>
                    <a:lstStyle/>
                    <a:p>
                      <a:endParaRPr lang="pl-PL"/>
                    </a:p>
                  </a:txBody>
                  <a:tcPr/>
                </a:tc>
                <a:tc hMerge="1">
                  <a:txBody>
                    <a:bodyPr/>
                    <a:lstStyle/>
                    <a:p>
                      <a:endParaRPr lang="pl-PL"/>
                    </a:p>
                  </a:txBody>
                  <a:tcPr/>
                </a:tc>
                <a:tc hMerge="1">
                  <a:txBody>
                    <a:bodyPr/>
                    <a:lstStyle/>
                    <a:p>
                      <a:endParaRPr lang="pl-PL"/>
                    </a:p>
                  </a:txBody>
                  <a:tcPr/>
                </a:tc>
                <a:extLst>
                  <a:ext uri="{0D108BD9-81ED-4DB2-BD59-A6C34878D82A}">
                    <a16:rowId xmlns:a16="http://schemas.microsoft.com/office/drawing/2014/main" val="3203448364"/>
                  </a:ext>
                </a:extLst>
              </a:tr>
              <a:tr h="851697">
                <a:tc>
                  <a:txBody>
                    <a:bodyPr/>
                    <a:lstStyle/>
                    <a:p>
                      <a:pPr algn="ctr"/>
                      <a:r>
                        <a:rPr lang="pl-PL" sz="1000" dirty="0">
                          <a:solidFill>
                            <a:schemeClr val="bg1"/>
                          </a:solidFill>
                          <a:effectLst/>
                        </a:rPr>
                        <a:t>Jednostka OSP</a:t>
                      </a:r>
                      <a:endParaRPr lang="pl-PL" sz="1000" dirty="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r>
                        <a:rPr lang="pl-PL" sz="1000" b="1" dirty="0">
                          <a:solidFill>
                            <a:schemeClr val="bg1"/>
                          </a:solidFill>
                          <a:effectLst/>
                        </a:rPr>
                        <a:t>Wartość</a:t>
                      </a:r>
                      <a:endParaRPr lang="pl-PL" sz="1000" b="1" dirty="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r>
                        <a:rPr lang="pl-PL" sz="1000" b="1" dirty="0">
                          <a:solidFill>
                            <a:schemeClr val="bg1"/>
                          </a:solidFill>
                          <a:effectLst/>
                        </a:rPr>
                        <a:t>Dofinansowanie z dotacji MDP-O</a:t>
                      </a:r>
                      <a:endParaRPr lang="pl-PL" sz="1000" b="1" dirty="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r>
                        <a:rPr lang="pl-PL" sz="1000" b="1" dirty="0">
                          <a:solidFill>
                            <a:schemeClr val="bg1"/>
                          </a:solidFill>
                          <a:effectLst/>
                        </a:rPr>
                        <a:t>Środki własne i uzyskane z innych źródeł</a:t>
                      </a:r>
                      <a:endParaRPr lang="pl-PL" sz="1000" b="1" dirty="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tc>
                <a:extLst>
                  <a:ext uri="{0D108BD9-81ED-4DB2-BD59-A6C34878D82A}">
                    <a16:rowId xmlns:a16="http://schemas.microsoft.com/office/drawing/2014/main" val="311876560"/>
                  </a:ext>
                </a:extLst>
              </a:tr>
              <a:tr h="366390">
                <a:tc>
                  <a:txBody>
                    <a:bodyPr/>
                    <a:lstStyle/>
                    <a:p>
                      <a:r>
                        <a:rPr lang="pl-PL" sz="1000" dirty="0">
                          <a:solidFill>
                            <a:schemeClr val="bg1"/>
                          </a:solidFill>
                          <a:effectLst/>
                        </a:rPr>
                        <a:t>Boruja Kościelna</a:t>
                      </a:r>
                      <a:endParaRPr lang="pl-PL" sz="1000" dirty="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r>
                        <a:rPr lang="pl-PL" sz="1000" dirty="0">
                          <a:solidFill>
                            <a:schemeClr val="bg1"/>
                          </a:solidFill>
                          <a:effectLst/>
                        </a:rPr>
                        <a:t>2 680,00 zł</a:t>
                      </a:r>
                      <a:endParaRPr lang="pl-PL" sz="1000" dirty="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r>
                        <a:rPr lang="pl-PL" sz="1000">
                          <a:solidFill>
                            <a:schemeClr val="bg1"/>
                          </a:solidFill>
                          <a:effectLst/>
                        </a:rPr>
                        <a:t>2 680,00 zł</a:t>
                      </a:r>
                      <a:endParaRPr lang="pl-PL" sz="100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r>
                        <a:rPr lang="pl-PL" sz="1000" dirty="0">
                          <a:solidFill>
                            <a:schemeClr val="bg1"/>
                          </a:solidFill>
                          <a:effectLst/>
                        </a:rPr>
                        <a:t>-</a:t>
                      </a:r>
                      <a:endParaRPr lang="pl-PL" sz="1000" dirty="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tc>
                <a:extLst>
                  <a:ext uri="{0D108BD9-81ED-4DB2-BD59-A6C34878D82A}">
                    <a16:rowId xmlns:a16="http://schemas.microsoft.com/office/drawing/2014/main" val="546015903"/>
                  </a:ext>
                </a:extLst>
              </a:tr>
              <a:tr h="366390">
                <a:tc>
                  <a:txBody>
                    <a:bodyPr/>
                    <a:lstStyle/>
                    <a:p>
                      <a:r>
                        <a:rPr lang="pl-PL" sz="1000" dirty="0">
                          <a:solidFill>
                            <a:schemeClr val="bg1"/>
                          </a:solidFill>
                          <a:effectLst/>
                        </a:rPr>
                        <a:t>Bukowiec</a:t>
                      </a:r>
                      <a:endParaRPr lang="pl-PL" sz="1000" dirty="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r>
                        <a:rPr lang="pl-PL" sz="1000">
                          <a:solidFill>
                            <a:schemeClr val="bg1"/>
                          </a:solidFill>
                          <a:effectLst/>
                        </a:rPr>
                        <a:t>5 360,00 zł</a:t>
                      </a:r>
                      <a:endParaRPr lang="pl-PL" sz="100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r>
                        <a:rPr lang="pl-PL" sz="1000">
                          <a:solidFill>
                            <a:schemeClr val="bg1"/>
                          </a:solidFill>
                          <a:effectLst/>
                        </a:rPr>
                        <a:t>5 360,00 zł</a:t>
                      </a:r>
                      <a:endParaRPr lang="pl-PL" sz="100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r>
                        <a:rPr lang="pl-PL" sz="1000" dirty="0">
                          <a:solidFill>
                            <a:schemeClr val="bg1"/>
                          </a:solidFill>
                          <a:effectLst/>
                        </a:rPr>
                        <a:t>-</a:t>
                      </a:r>
                      <a:endParaRPr lang="pl-PL" sz="1000" dirty="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tc>
                <a:extLst>
                  <a:ext uri="{0D108BD9-81ED-4DB2-BD59-A6C34878D82A}">
                    <a16:rowId xmlns:a16="http://schemas.microsoft.com/office/drawing/2014/main" val="1596580916"/>
                  </a:ext>
                </a:extLst>
              </a:tr>
              <a:tr h="366390">
                <a:tc>
                  <a:txBody>
                    <a:bodyPr/>
                    <a:lstStyle/>
                    <a:p>
                      <a:r>
                        <a:rPr lang="pl-PL" sz="1000" dirty="0">
                          <a:solidFill>
                            <a:schemeClr val="bg1"/>
                          </a:solidFill>
                          <a:effectLst/>
                        </a:rPr>
                        <a:t>Jastrzębsko Stare</a:t>
                      </a:r>
                      <a:endParaRPr lang="pl-PL" sz="1000" dirty="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r>
                        <a:rPr lang="pl-PL" sz="1000">
                          <a:solidFill>
                            <a:schemeClr val="bg1"/>
                          </a:solidFill>
                          <a:effectLst/>
                        </a:rPr>
                        <a:t>1 340,00 zł</a:t>
                      </a:r>
                      <a:endParaRPr lang="pl-PL" sz="100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r>
                        <a:rPr lang="pl-PL" sz="1000">
                          <a:solidFill>
                            <a:schemeClr val="bg1"/>
                          </a:solidFill>
                          <a:effectLst/>
                        </a:rPr>
                        <a:t>1 340,00 zł</a:t>
                      </a:r>
                      <a:endParaRPr lang="pl-PL" sz="100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r>
                        <a:rPr lang="pl-PL" sz="1000" dirty="0">
                          <a:solidFill>
                            <a:schemeClr val="bg1"/>
                          </a:solidFill>
                          <a:effectLst/>
                        </a:rPr>
                        <a:t>-</a:t>
                      </a:r>
                      <a:endParaRPr lang="pl-PL" sz="1000" dirty="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tc>
                <a:extLst>
                  <a:ext uri="{0D108BD9-81ED-4DB2-BD59-A6C34878D82A}">
                    <a16:rowId xmlns:a16="http://schemas.microsoft.com/office/drawing/2014/main" val="2549647989"/>
                  </a:ext>
                </a:extLst>
              </a:tr>
              <a:tr h="366390">
                <a:tc>
                  <a:txBody>
                    <a:bodyPr/>
                    <a:lstStyle/>
                    <a:p>
                      <a:r>
                        <a:rPr lang="pl-PL" sz="1000" dirty="0">
                          <a:solidFill>
                            <a:schemeClr val="bg1"/>
                          </a:solidFill>
                          <a:effectLst/>
                        </a:rPr>
                        <a:t>Róża </a:t>
                      </a:r>
                      <a:endParaRPr lang="pl-PL" sz="1000" dirty="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r>
                        <a:rPr lang="pl-PL" sz="1000">
                          <a:solidFill>
                            <a:schemeClr val="bg1"/>
                          </a:solidFill>
                          <a:effectLst/>
                        </a:rPr>
                        <a:t>2 144,00 zł</a:t>
                      </a:r>
                      <a:endParaRPr lang="pl-PL" sz="100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r>
                        <a:rPr lang="pl-PL" sz="1000">
                          <a:solidFill>
                            <a:schemeClr val="bg1"/>
                          </a:solidFill>
                          <a:effectLst/>
                        </a:rPr>
                        <a:t>2 144,00 zł</a:t>
                      </a:r>
                      <a:endParaRPr lang="pl-PL" sz="100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r>
                        <a:rPr lang="pl-PL" sz="1000" dirty="0">
                          <a:solidFill>
                            <a:schemeClr val="bg1"/>
                          </a:solidFill>
                          <a:effectLst/>
                        </a:rPr>
                        <a:t>-</a:t>
                      </a:r>
                      <a:endParaRPr lang="pl-PL" sz="1000" dirty="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tc>
                <a:extLst>
                  <a:ext uri="{0D108BD9-81ED-4DB2-BD59-A6C34878D82A}">
                    <a16:rowId xmlns:a16="http://schemas.microsoft.com/office/drawing/2014/main" val="3051084287"/>
                  </a:ext>
                </a:extLst>
              </a:tr>
              <a:tr h="366390">
                <a:tc>
                  <a:txBody>
                    <a:bodyPr/>
                    <a:lstStyle/>
                    <a:p>
                      <a:r>
                        <a:rPr lang="pl-PL" sz="1000" dirty="0">
                          <a:solidFill>
                            <a:schemeClr val="bg1"/>
                          </a:solidFill>
                          <a:effectLst/>
                        </a:rPr>
                        <a:t>Sątopy</a:t>
                      </a:r>
                      <a:endParaRPr lang="pl-PL" sz="1000" dirty="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r>
                        <a:rPr lang="pl-PL" sz="1000">
                          <a:solidFill>
                            <a:schemeClr val="bg1"/>
                          </a:solidFill>
                          <a:effectLst/>
                        </a:rPr>
                        <a:t>5 360,00 zł</a:t>
                      </a:r>
                      <a:endParaRPr lang="pl-PL" sz="100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r>
                        <a:rPr lang="pl-PL" sz="1000">
                          <a:solidFill>
                            <a:schemeClr val="bg1"/>
                          </a:solidFill>
                          <a:effectLst/>
                        </a:rPr>
                        <a:t>5 360,00 zł</a:t>
                      </a:r>
                      <a:endParaRPr lang="pl-PL" sz="100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r>
                        <a:rPr lang="pl-PL" sz="1000" dirty="0">
                          <a:solidFill>
                            <a:schemeClr val="bg1"/>
                          </a:solidFill>
                          <a:effectLst/>
                        </a:rPr>
                        <a:t>-</a:t>
                      </a:r>
                      <a:endParaRPr lang="pl-PL" sz="1000" dirty="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tc>
                <a:extLst>
                  <a:ext uri="{0D108BD9-81ED-4DB2-BD59-A6C34878D82A}">
                    <a16:rowId xmlns:a16="http://schemas.microsoft.com/office/drawing/2014/main" val="3765941955"/>
                  </a:ext>
                </a:extLst>
              </a:tr>
              <a:tr h="498162">
                <a:tc>
                  <a:txBody>
                    <a:bodyPr/>
                    <a:lstStyle/>
                    <a:p>
                      <a:r>
                        <a:rPr lang="pl-PL" sz="1600" b="1" dirty="0">
                          <a:solidFill>
                            <a:schemeClr val="bg1"/>
                          </a:solidFill>
                          <a:effectLst/>
                        </a:rPr>
                        <a:t>RAZEM:</a:t>
                      </a:r>
                      <a:endParaRPr lang="pl-PL" sz="1600" b="1" dirty="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r>
                        <a:rPr lang="pl-PL" sz="1600" b="1" dirty="0">
                          <a:solidFill>
                            <a:schemeClr val="bg1"/>
                          </a:solidFill>
                          <a:effectLst/>
                        </a:rPr>
                        <a:t>16 884,00 zł</a:t>
                      </a:r>
                      <a:endParaRPr lang="pl-PL" sz="1600" b="1" dirty="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r>
                        <a:rPr lang="pl-PL" sz="1600" b="1" dirty="0">
                          <a:solidFill>
                            <a:schemeClr val="bg1"/>
                          </a:solidFill>
                          <a:effectLst/>
                        </a:rPr>
                        <a:t>16 884,00 zł</a:t>
                      </a:r>
                      <a:endParaRPr lang="pl-PL" sz="1600" b="1" dirty="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r>
                        <a:rPr lang="pl-PL" sz="1600" b="1" dirty="0">
                          <a:solidFill>
                            <a:schemeClr val="bg1"/>
                          </a:solidFill>
                          <a:effectLst/>
                        </a:rPr>
                        <a:t>0,00 zł</a:t>
                      </a:r>
                      <a:endParaRPr lang="pl-PL" sz="1600" b="1" dirty="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tc>
                <a:extLst>
                  <a:ext uri="{0D108BD9-81ED-4DB2-BD59-A6C34878D82A}">
                    <a16:rowId xmlns:a16="http://schemas.microsoft.com/office/drawing/2014/main" val="2036919780"/>
                  </a:ext>
                </a:extLst>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8AC6EE4-683B-DCEA-731F-CEE9E04196BF}"/>
              </a:ext>
            </a:extLst>
          </p:cNvPr>
          <p:cNvSpPr>
            <a:spLocks noGrp="1"/>
          </p:cNvSpPr>
          <p:nvPr>
            <p:ph type="title"/>
          </p:nvPr>
        </p:nvSpPr>
        <p:spPr>
          <a:xfrm>
            <a:off x="241300" y="2397125"/>
            <a:ext cx="4235450" cy="2332038"/>
          </a:xfrm>
        </p:spPr>
        <p:txBody>
          <a:bodyPr rtlCol="0">
            <a:noAutofit/>
          </a:bodyPr>
          <a:lstStyle/>
          <a:p>
            <a:pPr algn="ctr" eaLnBrk="1" fontAlgn="auto" hangingPunct="1">
              <a:spcAft>
                <a:spcPts val="0"/>
              </a:spcAft>
              <a:defRPr/>
            </a:pPr>
            <a:r>
              <a:rPr lang="pl-PL" dirty="0">
                <a:solidFill>
                  <a:srgbClr val="C00000"/>
                </a:solidFill>
                <a:effectLst>
                  <a:outerShdw blurRad="38100" dist="38100" dir="2700000" algn="tl">
                    <a:srgbClr val="000000">
                      <a:alpha val="43137"/>
                    </a:srgbClr>
                  </a:outerShdw>
                </a:effectLst>
                <a:latin typeface="+mn-lt"/>
              </a:rPr>
              <a:t>Dofinansowanie OSP na zadania związane </a:t>
            </a:r>
            <a:br>
              <a:rPr lang="pl-PL" dirty="0">
                <a:solidFill>
                  <a:srgbClr val="C00000"/>
                </a:solidFill>
                <a:effectLst>
                  <a:outerShdw blurRad="38100" dist="38100" dir="2700000" algn="tl">
                    <a:srgbClr val="000000">
                      <a:alpha val="43137"/>
                    </a:srgbClr>
                  </a:outerShdw>
                </a:effectLst>
                <a:latin typeface="+mn-lt"/>
              </a:rPr>
            </a:br>
            <a:r>
              <a:rPr lang="pl-PL" dirty="0">
                <a:solidFill>
                  <a:srgbClr val="C00000"/>
                </a:solidFill>
                <a:effectLst>
                  <a:outerShdw blurRad="38100" dist="38100" dir="2700000" algn="tl">
                    <a:srgbClr val="000000">
                      <a:alpha val="43137"/>
                    </a:srgbClr>
                  </a:outerShdw>
                </a:effectLst>
                <a:latin typeface="+mn-lt"/>
              </a:rPr>
              <a:t>z ochroną ludności </a:t>
            </a:r>
            <a:br>
              <a:rPr lang="pl-PL" dirty="0">
                <a:solidFill>
                  <a:srgbClr val="C00000"/>
                </a:solidFill>
                <a:effectLst>
                  <a:outerShdw blurRad="38100" dist="38100" dir="2700000" algn="tl">
                    <a:srgbClr val="000000">
                      <a:alpha val="43137"/>
                    </a:srgbClr>
                  </a:outerShdw>
                </a:effectLst>
                <a:latin typeface="+mn-lt"/>
              </a:rPr>
            </a:br>
            <a:r>
              <a:rPr lang="pl-PL" dirty="0">
                <a:solidFill>
                  <a:srgbClr val="C00000"/>
                </a:solidFill>
                <a:effectLst>
                  <a:outerShdw blurRad="38100" dist="38100" dir="2700000" algn="tl">
                    <a:srgbClr val="000000">
                      <a:alpha val="43137"/>
                    </a:srgbClr>
                  </a:outerShdw>
                </a:effectLst>
                <a:latin typeface="+mn-lt"/>
              </a:rPr>
              <a:t>i ratownictwa 2024 r.</a:t>
            </a:r>
          </a:p>
        </p:txBody>
      </p:sp>
      <p:grpSp>
        <p:nvGrpSpPr>
          <p:cNvPr id="18435" name="Grupa 3">
            <a:extLst>
              <a:ext uri="{FF2B5EF4-FFF2-40B4-BE49-F238E27FC236}">
                <a16:creationId xmlns:a16="http://schemas.microsoft.com/office/drawing/2014/main" id="{7C7B0E5F-1E8A-F564-8951-3F16E6E41320}"/>
              </a:ext>
            </a:extLst>
          </p:cNvPr>
          <p:cNvGrpSpPr>
            <a:grpSpLocks/>
          </p:cNvGrpSpPr>
          <p:nvPr/>
        </p:nvGrpSpPr>
        <p:grpSpPr bwMode="auto">
          <a:xfrm>
            <a:off x="-1284288" y="-128588"/>
            <a:ext cx="13476288" cy="668338"/>
            <a:chOff x="-1284937" y="-128255"/>
            <a:chExt cx="13476937" cy="668786"/>
          </a:xfrm>
        </p:grpSpPr>
        <p:cxnSp>
          <p:nvCxnSpPr>
            <p:cNvPr id="5" name="Łącznik prosty 4">
              <a:extLst>
                <a:ext uri="{FF2B5EF4-FFF2-40B4-BE49-F238E27FC236}">
                  <a16:creationId xmlns:a16="http://schemas.microsoft.com/office/drawing/2014/main" id="{2131E723-0202-BF21-D8F9-A4DE710A4AFF}"/>
                </a:ext>
              </a:extLst>
            </p:cNvPr>
            <p:cNvCxnSpPr>
              <a:cxnSpLocks/>
            </p:cNvCxnSpPr>
            <p:nvPr/>
          </p:nvCxnSpPr>
          <p:spPr>
            <a:xfrm>
              <a:off x="-587" y="540531"/>
              <a:ext cx="1219258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Tytuł 4">
              <a:extLst>
                <a:ext uri="{FF2B5EF4-FFF2-40B4-BE49-F238E27FC236}">
                  <a16:creationId xmlns:a16="http://schemas.microsoft.com/office/drawing/2014/main" id="{480821CA-E8A2-DE86-B594-0313317E1AA8}"/>
                </a:ext>
              </a:extLst>
            </p:cNvPr>
            <p:cNvSpPr txBox="1">
              <a:spLocks/>
            </p:cNvSpPr>
            <p:nvPr/>
          </p:nvSpPr>
          <p:spPr>
            <a:xfrm>
              <a:off x="-1284937" y="-128255"/>
              <a:ext cx="9149204" cy="668786"/>
            </a:xfrm>
            <a:prstGeom prst="rect">
              <a:avLst/>
            </a:prstGeom>
          </p:spPr>
          <p:txBody>
            <a:bodyPr anchor="b">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defRPr/>
              </a:pPr>
              <a:r>
                <a:rPr lang="en-US" sz="4800" dirty="0">
                  <a:solidFill>
                    <a:schemeClr val="bg1"/>
                  </a:solidFill>
                </a:rPr>
                <a:t>           </a:t>
              </a:r>
              <a:r>
                <a:rPr lang="pl-PL" sz="1800" b="1" dirty="0">
                  <a:solidFill>
                    <a:schemeClr val="bg1"/>
                  </a:solidFill>
                </a:rPr>
                <a:t>Komenda Powiatowa Państwowej Straży Pożarnej w Nowym Tomyślu</a:t>
              </a:r>
              <a:endParaRPr lang="en-US" sz="4800" b="1" dirty="0">
                <a:solidFill>
                  <a:schemeClr val="bg1"/>
                </a:solidFill>
              </a:endParaRPr>
            </a:p>
          </p:txBody>
        </p:sp>
      </p:grpSp>
      <p:graphicFrame>
        <p:nvGraphicFramePr>
          <p:cNvPr id="3" name="Tabela 2">
            <a:extLst>
              <a:ext uri="{FF2B5EF4-FFF2-40B4-BE49-F238E27FC236}">
                <a16:creationId xmlns:a16="http://schemas.microsoft.com/office/drawing/2014/main" id="{60C15B05-E779-FF7F-51D4-754AD1BB9479}"/>
              </a:ext>
            </a:extLst>
          </p:cNvPr>
          <p:cNvGraphicFramePr>
            <a:graphicFrameLocks noGrp="1"/>
          </p:cNvGraphicFramePr>
          <p:nvPr>
            <p:extLst>
              <p:ext uri="{D42A27DB-BD31-4B8C-83A1-F6EECF244321}">
                <p14:modId xmlns:p14="http://schemas.microsoft.com/office/powerpoint/2010/main" val="3937880505"/>
              </p:ext>
            </p:extLst>
          </p:nvPr>
        </p:nvGraphicFramePr>
        <p:xfrm>
          <a:off x="4798337" y="1249984"/>
          <a:ext cx="6971168" cy="4670982"/>
        </p:xfrm>
        <a:graphic>
          <a:graphicData uri="http://schemas.openxmlformats.org/drawingml/2006/table">
            <a:tbl>
              <a:tblPr firstRow="1" firstCol="1" bandRow="1">
                <a:tableStyleId>{F5AB1C69-6EDB-4FF4-983F-18BD219EF322}</a:tableStyleId>
              </a:tblPr>
              <a:tblGrid>
                <a:gridCol w="1742792">
                  <a:extLst>
                    <a:ext uri="{9D8B030D-6E8A-4147-A177-3AD203B41FA5}">
                      <a16:colId xmlns:a16="http://schemas.microsoft.com/office/drawing/2014/main" val="509896061"/>
                    </a:ext>
                  </a:extLst>
                </a:gridCol>
                <a:gridCol w="1742792">
                  <a:extLst>
                    <a:ext uri="{9D8B030D-6E8A-4147-A177-3AD203B41FA5}">
                      <a16:colId xmlns:a16="http://schemas.microsoft.com/office/drawing/2014/main" val="1026359166"/>
                    </a:ext>
                  </a:extLst>
                </a:gridCol>
                <a:gridCol w="1742792">
                  <a:extLst>
                    <a:ext uri="{9D8B030D-6E8A-4147-A177-3AD203B41FA5}">
                      <a16:colId xmlns:a16="http://schemas.microsoft.com/office/drawing/2014/main" val="108366626"/>
                    </a:ext>
                  </a:extLst>
                </a:gridCol>
                <a:gridCol w="1742792">
                  <a:extLst>
                    <a:ext uri="{9D8B030D-6E8A-4147-A177-3AD203B41FA5}">
                      <a16:colId xmlns:a16="http://schemas.microsoft.com/office/drawing/2014/main" val="353788166"/>
                    </a:ext>
                  </a:extLst>
                </a:gridCol>
              </a:tblGrid>
              <a:tr h="625206">
                <a:tc gridSpan="4">
                  <a:txBody>
                    <a:bodyPr/>
                    <a:lstStyle/>
                    <a:p>
                      <a:pPr algn="ctr"/>
                      <a:r>
                        <a:rPr lang="pl-PL" sz="1100" dirty="0">
                          <a:solidFill>
                            <a:schemeClr val="bg1"/>
                          </a:solidFill>
                          <a:effectLst/>
                        </a:rPr>
                        <a:t>Dofinansowanie OSP na zadania związane z ochroną ludności </a:t>
                      </a:r>
                      <a:br>
                        <a:rPr lang="pl-PL" sz="1100" dirty="0">
                          <a:solidFill>
                            <a:schemeClr val="bg1"/>
                          </a:solidFill>
                          <a:effectLst/>
                        </a:rPr>
                      </a:br>
                      <a:r>
                        <a:rPr lang="pl-PL" sz="1100" dirty="0">
                          <a:solidFill>
                            <a:schemeClr val="bg1"/>
                          </a:solidFill>
                          <a:effectLst/>
                        </a:rPr>
                        <a:t>i ratownictwa 2024 r.</a:t>
                      </a:r>
                      <a:endParaRPr lang="pl-PL" sz="1000" dirty="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tc>
                <a:tc hMerge="1">
                  <a:txBody>
                    <a:bodyPr/>
                    <a:lstStyle/>
                    <a:p>
                      <a:endParaRPr lang="pl-PL"/>
                    </a:p>
                  </a:txBody>
                  <a:tcPr/>
                </a:tc>
                <a:tc hMerge="1">
                  <a:txBody>
                    <a:bodyPr/>
                    <a:lstStyle/>
                    <a:p>
                      <a:endParaRPr lang="pl-PL"/>
                    </a:p>
                  </a:txBody>
                  <a:tcPr/>
                </a:tc>
                <a:tc hMerge="1">
                  <a:txBody>
                    <a:bodyPr/>
                    <a:lstStyle/>
                    <a:p>
                      <a:endParaRPr lang="pl-PL"/>
                    </a:p>
                  </a:txBody>
                  <a:tcPr/>
                </a:tc>
                <a:extLst>
                  <a:ext uri="{0D108BD9-81ED-4DB2-BD59-A6C34878D82A}">
                    <a16:rowId xmlns:a16="http://schemas.microsoft.com/office/drawing/2014/main" val="2124657161"/>
                  </a:ext>
                </a:extLst>
              </a:tr>
              <a:tr h="750247">
                <a:tc>
                  <a:txBody>
                    <a:bodyPr/>
                    <a:lstStyle/>
                    <a:p>
                      <a:pPr algn="ctr"/>
                      <a:r>
                        <a:rPr lang="pl-PL" sz="1000" dirty="0">
                          <a:solidFill>
                            <a:schemeClr val="bg1"/>
                          </a:solidFill>
                          <a:effectLst/>
                        </a:rPr>
                        <a:t>Jednostka OSP</a:t>
                      </a:r>
                      <a:endParaRPr lang="pl-PL" sz="1000" dirty="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r>
                        <a:rPr lang="pl-PL" sz="1000" b="1" dirty="0">
                          <a:solidFill>
                            <a:schemeClr val="bg1"/>
                          </a:solidFill>
                          <a:effectLst/>
                        </a:rPr>
                        <a:t>Wartość</a:t>
                      </a:r>
                      <a:endParaRPr lang="pl-PL" sz="1000" b="1" dirty="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r>
                        <a:rPr lang="pl-PL" sz="1000" b="1" dirty="0">
                          <a:solidFill>
                            <a:schemeClr val="bg1"/>
                          </a:solidFill>
                          <a:effectLst/>
                        </a:rPr>
                        <a:t>Dofinansowanie z dotacji </a:t>
                      </a:r>
                      <a:endParaRPr lang="pl-PL" sz="1000" b="1" dirty="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r>
                        <a:rPr lang="pl-PL" sz="1000" b="1" dirty="0">
                          <a:solidFill>
                            <a:schemeClr val="bg1"/>
                          </a:solidFill>
                          <a:effectLst/>
                        </a:rPr>
                        <a:t>Środki własne</a:t>
                      </a:r>
                      <a:br>
                        <a:rPr lang="pl-PL" sz="1000" b="1" dirty="0">
                          <a:solidFill>
                            <a:schemeClr val="bg1"/>
                          </a:solidFill>
                          <a:effectLst/>
                        </a:rPr>
                      </a:br>
                      <a:r>
                        <a:rPr lang="pl-PL" sz="1000" b="1" dirty="0">
                          <a:solidFill>
                            <a:schemeClr val="bg1"/>
                          </a:solidFill>
                          <a:effectLst/>
                        </a:rPr>
                        <a:t> i uzyskane </a:t>
                      </a:r>
                      <a:br>
                        <a:rPr lang="pl-PL" sz="1000" b="1" dirty="0">
                          <a:solidFill>
                            <a:schemeClr val="bg1"/>
                          </a:solidFill>
                          <a:effectLst/>
                        </a:rPr>
                      </a:br>
                      <a:r>
                        <a:rPr lang="pl-PL" sz="1000" b="1" dirty="0">
                          <a:solidFill>
                            <a:schemeClr val="bg1"/>
                          </a:solidFill>
                          <a:effectLst/>
                        </a:rPr>
                        <a:t>z innych źródeł</a:t>
                      </a:r>
                      <a:endParaRPr lang="pl-PL" sz="1000" b="1" dirty="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tc>
                <a:extLst>
                  <a:ext uri="{0D108BD9-81ED-4DB2-BD59-A6C34878D82A}">
                    <a16:rowId xmlns:a16="http://schemas.microsoft.com/office/drawing/2014/main" val="3013393459"/>
                  </a:ext>
                </a:extLst>
              </a:tr>
              <a:tr h="316771">
                <a:tc>
                  <a:txBody>
                    <a:bodyPr/>
                    <a:lstStyle/>
                    <a:p>
                      <a:r>
                        <a:rPr lang="pl-PL" sz="1000">
                          <a:solidFill>
                            <a:schemeClr val="bg1"/>
                          </a:solidFill>
                          <a:effectLst/>
                        </a:rPr>
                        <a:t>Zbąszyń</a:t>
                      </a:r>
                      <a:endParaRPr lang="pl-PL" sz="100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r>
                        <a:rPr lang="pl-PL" sz="1000">
                          <a:solidFill>
                            <a:schemeClr val="bg1"/>
                          </a:solidFill>
                          <a:effectLst/>
                        </a:rPr>
                        <a:t>100 000,00 zł</a:t>
                      </a:r>
                      <a:endParaRPr lang="pl-PL" sz="100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r>
                        <a:rPr lang="pl-PL" sz="1000" dirty="0">
                          <a:solidFill>
                            <a:schemeClr val="bg1"/>
                          </a:solidFill>
                          <a:effectLst/>
                        </a:rPr>
                        <a:t>100 000,00 zł</a:t>
                      </a:r>
                      <a:endParaRPr lang="pl-PL" sz="1000" dirty="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r>
                        <a:rPr lang="pl-PL" sz="1000">
                          <a:solidFill>
                            <a:schemeClr val="bg1"/>
                          </a:solidFill>
                          <a:effectLst/>
                        </a:rPr>
                        <a:t>-</a:t>
                      </a:r>
                      <a:endParaRPr lang="pl-PL" sz="100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tc>
                <a:extLst>
                  <a:ext uri="{0D108BD9-81ED-4DB2-BD59-A6C34878D82A}">
                    <a16:rowId xmlns:a16="http://schemas.microsoft.com/office/drawing/2014/main" val="2150718670"/>
                  </a:ext>
                </a:extLst>
              </a:tr>
              <a:tr h="316771">
                <a:tc>
                  <a:txBody>
                    <a:bodyPr/>
                    <a:lstStyle/>
                    <a:p>
                      <a:r>
                        <a:rPr lang="pl-PL" sz="1000">
                          <a:solidFill>
                            <a:schemeClr val="bg1"/>
                          </a:solidFill>
                          <a:effectLst/>
                        </a:rPr>
                        <a:t>Chrośnica</a:t>
                      </a:r>
                      <a:endParaRPr lang="pl-PL" sz="100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r>
                        <a:rPr lang="pl-PL" sz="1000">
                          <a:solidFill>
                            <a:schemeClr val="bg1"/>
                          </a:solidFill>
                          <a:effectLst/>
                        </a:rPr>
                        <a:t>60 000,00 zł</a:t>
                      </a:r>
                      <a:endParaRPr lang="pl-PL" sz="100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r>
                        <a:rPr lang="pl-PL" sz="1000" dirty="0">
                          <a:solidFill>
                            <a:schemeClr val="bg1"/>
                          </a:solidFill>
                          <a:effectLst/>
                        </a:rPr>
                        <a:t>60 000,00 zł</a:t>
                      </a:r>
                      <a:endParaRPr lang="pl-PL" sz="1000" dirty="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r>
                        <a:rPr lang="pl-PL" sz="1000">
                          <a:solidFill>
                            <a:schemeClr val="bg1"/>
                          </a:solidFill>
                          <a:effectLst/>
                        </a:rPr>
                        <a:t>-</a:t>
                      </a:r>
                      <a:endParaRPr lang="pl-PL" sz="100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tc>
                <a:extLst>
                  <a:ext uri="{0D108BD9-81ED-4DB2-BD59-A6C34878D82A}">
                    <a16:rowId xmlns:a16="http://schemas.microsoft.com/office/drawing/2014/main" val="632153900"/>
                  </a:ext>
                </a:extLst>
              </a:tr>
              <a:tr h="316771">
                <a:tc>
                  <a:txBody>
                    <a:bodyPr/>
                    <a:lstStyle/>
                    <a:p>
                      <a:r>
                        <a:rPr lang="pl-PL" sz="1000">
                          <a:solidFill>
                            <a:schemeClr val="bg1"/>
                          </a:solidFill>
                          <a:effectLst/>
                        </a:rPr>
                        <a:t>Łomnica</a:t>
                      </a:r>
                      <a:endParaRPr lang="pl-PL" sz="100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r>
                        <a:rPr lang="pl-PL" sz="1000">
                          <a:solidFill>
                            <a:schemeClr val="bg1"/>
                          </a:solidFill>
                          <a:effectLst/>
                        </a:rPr>
                        <a:t>61 178,00 zł</a:t>
                      </a:r>
                      <a:endParaRPr lang="pl-PL" sz="100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r>
                        <a:rPr lang="pl-PL" sz="1000">
                          <a:solidFill>
                            <a:schemeClr val="bg1"/>
                          </a:solidFill>
                          <a:effectLst/>
                        </a:rPr>
                        <a:t>60 000,00 zł</a:t>
                      </a:r>
                      <a:endParaRPr lang="pl-PL" sz="100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r>
                        <a:rPr lang="pl-PL" sz="1000">
                          <a:solidFill>
                            <a:schemeClr val="bg1"/>
                          </a:solidFill>
                          <a:effectLst/>
                        </a:rPr>
                        <a:t>1 178,00 zł</a:t>
                      </a:r>
                      <a:endParaRPr lang="pl-PL" sz="100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tc>
                <a:extLst>
                  <a:ext uri="{0D108BD9-81ED-4DB2-BD59-A6C34878D82A}">
                    <a16:rowId xmlns:a16="http://schemas.microsoft.com/office/drawing/2014/main" val="2734101546"/>
                  </a:ext>
                </a:extLst>
              </a:tr>
              <a:tr h="316771">
                <a:tc>
                  <a:txBody>
                    <a:bodyPr/>
                    <a:lstStyle/>
                    <a:p>
                      <a:r>
                        <a:rPr lang="pl-PL" sz="1000">
                          <a:solidFill>
                            <a:schemeClr val="bg1"/>
                          </a:solidFill>
                          <a:effectLst/>
                        </a:rPr>
                        <a:t>Nądnia</a:t>
                      </a:r>
                      <a:endParaRPr lang="pl-PL" sz="100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r>
                        <a:rPr lang="pl-PL" sz="1000">
                          <a:solidFill>
                            <a:schemeClr val="bg1"/>
                          </a:solidFill>
                          <a:effectLst/>
                        </a:rPr>
                        <a:t>60 000,00 zł</a:t>
                      </a:r>
                      <a:endParaRPr lang="pl-PL" sz="100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r>
                        <a:rPr lang="pl-PL" sz="1000" dirty="0">
                          <a:solidFill>
                            <a:schemeClr val="bg1"/>
                          </a:solidFill>
                          <a:effectLst/>
                        </a:rPr>
                        <a:t>60 000,00 zł</a:t>
                      </a:r>
                      <a:endParaRPr lang="pl-PL" sz="1000" dirty="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r>
                        <a:rPr lang="pl-PL" sz="1000">
                          <a:solidFill>
                            <a:schemeClr val="bg1"/>
                          </a:solidFill>
                          <a:effectLst/>
                        </a:rPr>
                        <a:t>-</a:t>
                      </a:r>
                      <a:endParaRPr lang="pl-PL" sz="100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tc>
                <a:extLst>
                  <a:ext uri="{0D108BD9-81ED-4DB2-BD59-A6C34878D82A}">
                    <a16:rowId xmlns:a16="http://schemas.microsoft.com/office/drawing/2014/main" val="1258795174"/>
                  </a:ext>
                </a:extLst>
              </a:tr>
              <a:tr h="316771">
                <a:tc>
                  <a:txBody>
                    <a:bodyPr/>
                    <a:lstStyle/>
                    <a:p>
                      <a:r>
                        <a:rPr lang="pl-PL" sz="1000">
                          <a:solidFill>
                            <a:schemeClr val="bg1"/>
                          </a:solidFill>
                          <a:effectLst/>
                        </a:rPr>
                        <a:t>Nowa Wieś Zbąska</a:t>
                      </a:r>
                      <a:endParaRPr lang="pl-PL" sz="100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r>
                        <a:rPr lang="pl-PL" sz="1000">
                          <a:solidFill>
                            <a:schemeClr val="bg1"/>
                          </a:solidFill>
                          <a:effectLst/>
                        </a:rPr>
                        <a:t>40 000,00 zł</a:t>
                      </a:r>
                      <a:endParaRPr lang="pl-PL" sz="100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r>
                        <a:rPr lang="pl-PL" sz="1000" dirty="0">
                          <a:solidFill>
                            <a:schemeClr val="bg1"/>
                          </a:solidFill>
                          <a:effectLst/>
                        </a:rPr>
                        <a:t>40 000,00 zł</a:t>
                      </a:r>
                      <a:endParaRPr lang="pl-PL" sz="1000" dirty="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r>
                        <a:rPr lang="pl-PL" sz="1000">
                          <a:solidFill>
                            <a:schemeClr val="bg1"/>
                          </a:solidFill>
                          <a:effectLst/>
                        </a:rPr>
                        <a:t>-</a:t>
                      </a:r>
                      <a:endParaRPr lang="pl-PL" sz="100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tc>
                <a:extLst>
                  <a:ext uri="{0D108BD9-81ED-4DB2-BD59-A6C34878D82A}">
                    <a16:rowId xmlns:a16="http://schemas.microsoft.com/office/drawing/2014/main" val="2374057259"/>
                  </a:ext>
                </a:extLst>
              </a:tr>
              <a:tr h="316771">
                <a:tc>
                  <a:txBody>
                    <a:bodyPr/>
                    <a:lstStyle/>
                    <a:p>
                      <a:r>
                        <a:rPr lang="pl-PL" sz="1000">
                          <a:solidFill>
                            <a:schemeClr val="bg1"/>
                          </a:solidFill>
                          <a:effectLst/>
                        </a:rPr>
                        <a:t>Przyprostynia</a:t>
                      </a:r>
                      <a:endParaRPr lang="pl-PL" sz="100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r>
                        <a:rPr lang="pl-PL" sz="1000">
                          <a:solidFill>
                            <a:schemeClr val="bg1"/>
                          </a:solidFill>
                          <a:effectLst/>
                        </a:rPr>
                        <a:t>60 000,00 zł</a:t>
                      </a:r>
                      <a:endParaRPr lang="pl-PL" sz="100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r>
                        <a:rPr lang="pl-PL" sz="1000" dirty="0">
                          <a:solidFill>
                            <a:schemeClr val="bg1"/>
                          </a:solidFill>
                          <a:effectLst/>
                        </a:rPr>
                        <a:t>60 000,00 zł</a:t>
                      </a:r>
                      <a:endParaRPr lang="pl-PL" sz="1000" dirty="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r>
                        <a:rPr lang="pl-PL" sz="1000" dirty="0">
                          <a:solidFill>
                            <a:schemeClr val="bg1"/>
                          </a:solidFill>
                          <a:effectLst/>
                        </a:rPr>
                        <a:t>-</a:t>
                      </a:r>
                      <a:endParaRPr lang="pl-PL" sz="1000" dirty="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tc>
                <a:extLst>
                  <a:ext uri="{0D108BD9-81ED-4DB2-BD59-A6C34878D82A}">
                    <a16:rowId xmlns:a16="http://schemas.microsoft.com/office/drawing/2014/main" val="459998393"/>
                  </a:ext>
                </a:extLst>
              </a:tr>
              <a:tr h="316771">
                <a:tc>
                  <a:txBody>
                    <a:bodyPr/>
                    <a:lstStyle/>
                    <a:p>
                      <a:r>
                        <a:rPr lang="pl-PL" sz="1000">
                          <a:solidFill>
                            <a:schemeClr val="bg1"/>
                          </a:solidFill>
                          <a:effectLst/>
                        </a:rPr>
                        <a:t>Stefanowo</a:t>
                      </a:r>
                      <a:endParaRPr lang="pl-PL" sz="100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r>
                        <a:rPr lang="pl-PL" sz="1000">
                          <a:solidFill>
                            <a:schemeClr val="bg1"/>
                          </a:solidFill>
                          <a:effectLst/>
                        </a:rPr>
                        <a:t>40 004,00 zł</a:t>
                      </a:r>
                      <a:endParaRPr lang="pl-PL" sz="100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r>
                        <a:rPr lang="pl-PL" sz="1000">
                          <a:solidFill>
                            <a:schemeClr val="bg1"/>
                          </a:solidFill>
                          <a:effectLst/>
                        </a:rPr>
                        <a:t>40 000,00 zł</a:t>
                      </a:r>
                      <a:endParaRPr lang="pl-PL" sz="100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r>
                        <a:rPr lang="pl-PL" sz="1000" dirty="0">
                          <a:solidFill>
                            <a:schemeClr val="bg1"/>
                          </a:solidFill>
                          <a:effectLst/>
                        </a:rPr>
                        <a:t>4,00 zł</a:t>
                      </a:r>
                      <a:endParaRPr lang="pl-PL" sz="1000" dirty="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tc>
                <a:extLst>
                  <a:ext uri="{0D108BD9-81ED-4DB2-BD59-A6C34878D82A}">
                    <a16:rowId xmlns:a16="http://schemas.microsoft.com/office/drawing/2014/main" val="3674707710"/>
                  </a:ext>
                </a:extLst>
              </a:tr>
              <a:tr h="316771">
                <a:tc>
                  <a:txBody>
                    <a:bodyPr/>
                    <a:lstStyle/>
                    <a:p>
                      <a:r>
                        <a:rPr lang="pl-PL" sz="1000">
                          <a:solidFill>
                            <a:schemeClr val="bg1"/>
                          </a:solidFill>
                          <a:effectLst/>
                        </a:rPr>
                        <a:t>Strzyżewo</a:t>
                      </a:r>
                      <a:endParaRPr lang="pl-PL" sz="100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r>
                        <a:rPr lang="pl-PL" sz="1000">
                          <a:solidFill>
                            <a:schemeClr val="bg1"/>
                          </a:solidFill>
                          <a:effectLst/>
                        </a:rPr>
                        <a:t>40 000,00 zł</a:t>
                      </a:r>
                      <a:endParaRPr lang="pl-PL" sz="100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r>
                        <a:rPr lang="pl-PL" sz="1000">
                          <a:solidFill>
                            <a:schemeClr val="bg1"/>
                          </a:solidFill>
                          <a:effectLst/>
                        </a:rPr>
                        <a:t>40 000,00 zł</a:t>
                      </a:r>
                      <a:endParaRPr lang="pl-PL" sz="100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r>
                        <a:rPr lang="pl-PL" sz="1000" dirty="0">
                          <a:solidFill>
                            <a:schemeClr val="bg1"/>
                          </a:solidFill>
                          <a:effectLst/>
                        </a:rPr>
                        <a:t>-</a:t>
                      </a:r>
                      <a:endParaRPr lang="pl-PL" sz="1000" dirty="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tc>
                <a:extLst>
                  <a:ext uri="{0D108BD9-81ED-4DB2-BD59-A6C34878D82A}">
                    <a16:rowId xmlns:a16="http://schemas.microsoft.com/office/drawing/2014/main" val="1210268089"/>
                  </a:ext>
                </a:extLst>
              </a:tr>
              <a:tr h="316771">
                <a:tc>
                  <a:txBody>
                    <a:bodyPr/>
                    <a:lstStyle/>
                    <a:p>
                      <a:r>
                        <a:rPr lang="pl-PL" sz="1000">
                          <a:solidFill>
                            <a:schemeClr val="bg1"/>
                          </a:solidFill>
                          <a:effectLst/>
                        </a:rPr>
                        <a:t>Zakrzewko</a:t>
                      </a:r>
                      <a:endParaRPr lang="pl-PL" sz="100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r>
                        <a:rPr lang="pl-PL" sz="1000">
                          <a:solidFill>
                            <a:schemeClr val="bg1"/>
                          </a:solidFill>
                          <a:effectLst/>
                        </a:rPr>
                        <a:t>40 570,00 zł</a:t>
                      </a:r>
                      <a:endParaRPr lang="pl-PL" sz="100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r>
                        <a:rPr lang="pl-PL" sz="1000">
                          <a:solidFill>
                            <a:schemeClr val="bg1"/>
                          </a:solidFill>
                          <a:effectLst/>
                        </a:rPr>
                        <a:t>40 000,00 zł</a:t>
                      </a:r>
                      <a:endParaRPr lang="pl-PL" sz="100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r>
                        <a:rPr lang="pl-PL" sz="1100" dirty="0">
                          <a:solidFill>
                            <a:schemeClr val="bg1"/>
                          </a:solidFill>
                          <a:effectLst/>
                        </a:rPr>
                        <a:t>570,00 zł</a:t>
                      </a:r>
                      <a:endParaRPr lang="pl-PL" sz="1000" dirty="0">
                        <a:solidFill>
                          <a:schemeClr val="bg1"/>
                        </a:solidFill>
                        <a:effectLst/>
                        <a:latin typeface="Times New Roman" panose="02020603050405020304" pitchFamily="18" charset="0"/>
                        <a:ea typeface="Times New Roman" panose="02020603050405020304" pitchFamily="18" charset="0"/>
                      </a:endParaRPr>
                    </a:p>
                  </a:txBody>
                  <a:tcPr marL="44450" marR="44450" marT="0" marB="0" anchor="b"/>
                </a:tc>
                <a:extLst>
                  <a:ext uri="{0D108BD9-81ED-4DB2-BD59-A6C34878D82A}">
                    <a16:rowId xmlns:a16="http://schemas.microsoft.com/office/drawing/2014/main" val="1617177911"/>
                  </a:ext>
                </a:extLst>
              </a:tr>
              <a:tr h="444590">
                <a:tc>
                  <a:txBody>
                    <a:bodyPr/>
                    <a:lstStyle/>
                    <a:p>
                      <a:r>
                        <a:rPr lang="pl-PL" sz="1000">
                          <a:solidFill>
                            <a:schemeClr val="bg1"/>
                          </a:solidFill>
                          <a:effectLst/>
                        </a:rPr>
                        <a:t>RAZEM:</a:t>
                      </a:r>
                      <a:endParaRPr lang="pl-PL" sz="100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r>
                        <a:rPr lang="pl-PL" sz="1000">
                          <a:solidFill>
                            <a:schemeClr val="bg1"/>
                          </a:solidFill>
                          <a:effectLst/>
                        </a:rPr>
                        <a:t>501 752,00 zł</a:t>
                      </a:r>
                      <a:endParaRPr lang="pl-PL" sz="100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r>
                        <a:rPr lang="pl-PL" sz="1000">
                          <a:solidFill>
                            <a:schemeClr val="bg1"/>
                          </a:solidFill>
                          <a:effectLst/>
                        </a:rPr>
                        <a:t>500 000,00 zł</a:t>
                      </a:r>
                      <a:endParaRPr lang="pl-PL" sz="100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a:r>
                        <a:rPr lang="pl-PL" sz="1000" dirty="0">
                          <a:solidFill>
                            <a:schemeClr val="bg1"/>
                          </a:solidFill>
                          <a:effectLst/>
                        </a:rPr>
                        <a:t>1 752,00 zł</a:t>
                      </a:r>
                      <a:endParaRPr lang="pl-PL" sz="1000" dirty="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tc>
                <a:extLst>
                  <a:ext uri="{0D108BD9-81ED-4DB2-BD59-A6C34878D82A}">
                    <a16:rowId xmlns:a16="http://schemas.microsoft.com/office/drawing/2014/main" val="2435514796"/>
                  </a:ext>
                </a:extLst>
              </a:tr>
            </a:tbl>
          </a:graphicData>
        </a:graphic>
      </p:graphicFrame>
    </p:spTree>
    <p:extLst>
      <p:ext uri="{BB962C8B-B14F-4D97-AF65-F5344CB8AC3E}">
        <p14:creationId xmlns:p14="http://schemas.microsoft.com/office/powerpoint/2010/main" val="2236104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C5C170B-93FD-D200-4B58-68081C5AA4B4}"/>
              </a:ext>
            </a:extLst>
          </p:cNvPr>
          <p:cNvSpPr>
            <a:spLocks noGrp="1"/>
          </p:cNvSpPr>
          <p:nvPr>
            <p:ph type="title"/>
          </p:nvPr>
        </p:nvSpPr>
        <p:spPr>
          <a:xfrm>
            <a:off x="155448" y="209550"/>
            <a:ext cx="11969496" cy="868363"/>
          </a:xfrm>
        </p:spPr>
        <p:txBody>
          <a:bodyPr rtlCol="0" anchor="b">
            <a:noAutofit/>
          </a:bodyPr>
          <a:lstStyle/>
          <a:p>
            <a:pPr algn="ctr" eaLnBrk="1" fontAlgn="auto" hangingPunct="1">
              <a:spcAft>
                <a:spcPts val="0"/>
              </a:spcAft>
              <a:defRPr/>
            </a:pPr>
            <a:r>
              <a:rPr lang="pl-PL" dirty="0">
                <a:solidFill>
                  <a:srgbClr val="C00000"/>
                </a:solidFill>
                <a:effectLst>
                  <a:outerShdw blurRad="38100" dist="38100" dir="2700000" algn="tl">
                    <a:srgbClr val="000000">
                      <a:alpha val="43137"/>
                    </a:srgbClr>
                  </a:outerShdw>
                </a:effectLst>
                <a:latin typeface="+mn-lt"/>
              </a:rPr>
              <a:t>Zakupy Ochotniczych Straży Pożarnych w 2024 roku</a:t>
            </a:r>
            <a:endParaRPr lang="en-US" dirty="0">
              <a:solidFill>
                <a:srgbClr val="C00000"/>
              </a:solidFill>
              <a:effectLst>
                <a:outerShdw blurRad="38100" dist="38100" dir="2700000" algn="tl">
                  <a:srgbClr val="000000">
                    <a:alpha val="43137"/>
                  </a:srgbClr>
                </a:outerShdw>
              </a:effectLst>
              <a:latin typeface="+mn-lt"/>
            </a:endParaRPr>
          </a:p>
        </p:txBody>
      </p:sp>
      <p:sp>
        <p:nvSpPr>
          <p:cNvPr id="7" name="pole tekstowe 6">
            <a:extLst>
              <a:ext uri="{FF2B5EF4-FFF2-40B4-BE49-F238E27FC236}">
                <a16:creationId xmlns:a16="http://schemas.microsoft.com/office/drawing/2014/main" id="{FD18B045-82CC-8AC9-100F-821CBC939B75}"/>
              </a:ext>
            </a:extLst>
          </p:cNvPr>
          <p:cNvSpPr txBox="1"/>
          <p:nvPr/>
        </p:nvSpPr>
        <p:spPr>
          <a:xfrm>
            <a:off x="4645891" y="1416412"/>
            <a:ext cx="7084292" cy="4573560"/>
          </a:xfrm>
          <a:prstGeom prst="rect">
            <a:avLst/>
          </a:prstGeom>
          <a:noFill/>
        </p:spPr>
        <p:txBody>
          <a:bodyPr wrap="square">
            <a:spAutoFit/>
          </a:bodyPr>
          <a:lstStyle/>
          <a:p>
            <a:pPr defTabSz="914400">
              <a:spcBef>
                <a:spcPct val="20000"/>
              </a:spcBef>
              <a:defRPr/>
            </a:pPr>
            <a:r>
              <a:rPr lang="pl-PL" sz="2800" kern="0" dirty="0">
                <a:solidFill>
                  <a:srgbClr val="000000"/>
                </a:solidFill>
                <a:latin typeface="+mn-lt"/>
                <a:cs typeface="Arial"/>
              </a:rPr>
              <a:t>Jednostka OSP Opalenica pozyskała ciężki samochód ratowniczo – gaśniczy SCANIA</a:t>
            </a:r>
          </a:p>
          <a:p>
            <a:pPr defTabSz="914400">
              <a:spcBef>
                <a:spcPct val="20000"/>
              </a:spcBef>
              <a:defRPr/>
            </a:pPr>
            <a:r>
              <a:rPr lang="pl-PL" sz="2800" u="sng" kern="0" dirty="0">
                <a:solidFill>
                  <a:srgbClr val="000000"/>
                </a:solidFill>
                <a:latin typeface="+mn-lt"/>
                <a:cs typeface="Arial"/>
              </a:rPr>
              <a:t>Źródła finansowania :</a:t>
            </a:r>
          </a:p>
          <a:p>
            <a:pPr defTabSz="914400">
              <a:spcBef>
                <a:spcPct val="20000"/>
              </a:spcBef>
              <a:defRPr/>
            </a:pPr>
            <a:r>
              <a:rPr lang="pl-PL" sz="2800" kern="0" dirty="0">
                <a:solidFill>
                  <a:srgbClr val="000000"/>
                </a:solidFill>
                <a:latin typeface="+mn-lt"/>
                <a:cs typeface="Arial"/>
              </a:rPr>
              <a:t>Dotacja KSRG – 200 000,00 zł</a:t>
            </a:r>
          </a:p>
          <a:p>
            <a:pPr defTabSz="914400">
              <a:spcBef>
                <a:spcPct val="20000"/>
              </a:spcBef>
              <a:defRPr/>
            </a:pPr>
            <a:r>
              <a:rPr lang="pl-PL" sz="2800" kern="0" dirty="0">
                <a:solidFill>
                  <a:srgbClr val="000000"/>
                </a:solidFill>
                <a:latin typeface="+mn-lt"/>
                <a:cs typeface="Arial"/>
              </a:rPr>
              <a:t>Dotacja WFOŚiGW – 350 000,00 zł</a:t>
            </a:r>
          </a:p>
          <a:p>
            <a:pPr defTabSz="914400">
              <a:spcBef>
                <a:spcPct val="20000"/>
              </a:spcBef>
              <a:defRPr/>
            </a:pPr>
            <a:r>
              <a:rPr lang="pl-PL" sz="2800" kern="0" dirty="0">
                <a:solidFill>
                  <a:srgbClr val="000000"/>
                </a:solidFill>
                <a:latin typeface="+mn-lt"/>
                <a:cs typeface="Arial"/>
              </a:rPr>
              <a:t>Dotacja Gminy Opalenica – 1 129 995,00 zł</a:t>
            </a:r>
          </a:p>
          <a:p>
            <a:pPr defTabSz="914400">
              <a:spcBef>
                <a:spcPct val="20000"/>
              </a:spcBef>
              <a:defRPr/>
            </a:pPr>
            <a:r>
              <a:rPr lang="pl-PL" sz="2800" kern="0" dirty="0">
                <a:solidFill>
                  <a:srgbClr val="000000"/>
                </a:solidFill>
                <a:latin typeface="+mn-lt"/>
                <a:cs typeface="Arial"/>
              </a:rPr>
              <a:t>Wkład własny  – 50 000,00 zł </a:t>
            </a:r>
          </a:p>
          <a:p>
            <a:pPr defTabSz="914400">
              <a:spcBef>
                <a:spcPct val="20000"/>
              </a:spcBef>
              <a:defRPr/>
            </a:pPr>
            <a:endParaRPr lang="pl-PL" sz="2800" kern="0" dirty="0">
              <a:solidFill>
                <a:srgbClr val="000000"/>
              </a:solidFill>
              <a:latin typeface="+mn-lt"/>
              <a:cs typeface="Arial"/>
            </a:endParaRPr>
          </a:p>
          <a:p>
            <a:pPr defTabSz="914400">
              <a:spcBef>
                <a:spcPct val="20000"/>
              </a:spcBef>
              <a:defRPr/>
            </a:pPr>
            <a:r>
              <a:rPr lang="pl-PL" sz="2800" b="1" kern="0" dirty="0">
                <a:solidFill>
                  <a:srgbClr val="000000"/>
                </a:solidFill>
                <a:latin typeface="+mn-lt"/>
                <a:cs typeface="Arial"/>
              </a:rPr>
              <a:t>Łączna kwota : 1 729 995,00 zł </a:t>
            </a:r>
            <a:endParaRPr lang="pl-PL" sz="2800" dirty="0">
              <a:latin typeface="+mn-lt"/>
            </a:endParaRPr>
          </a:p>
        </p:txBody>
      </p:sp>
      <p:pic>
        <p:nvPicPr>
          <p:cNvPr id="4" name="Obraz 3" descr="Obraz zawierający Czcionka, tekst, logo, Grafika&#10;&#10;Opis wygenerowany automatycznie">
            <a:extLst>
              <a:ext uri="{FF2B5EF4-FFF2-40B4-BE49-F238E27FC236}">
                <a16:creationId xmlns:a16="http://schemas.microsoft.com/office/drawing/2014/main" id="{82F50E45-8920-9924-0257-7ECF4281B710}"/>
              </a:ext>
            </a:extLst>
          </p:cNvPr>
          <p:cNvPicPr>
            <a:picLocks noChangeAspect="1"/>
          </p:cNvPicPr>
          <p:nvPr/>
        </p:nvPicPr>
        <p:blipFill>
          <a:blip r:embed="rId2"/>
          <a:stretch>
            <a:fillRect/>
          </a:stretch>
        </p:blipFill>
        <p:spPr>
          <a:xfrm>
            <a:off x="1411287" y="4370098"/>
            <a:ext cx="2867025" cy="1590675"/>
          </a:xfrm>
          <a:prstGeom prst="rect">
            <a:avLst/>
          </a:prstGeom>
        </p:spPr>
      </p:pic>
      <p:pic>
        <p:nvPicPr>
          <p:cNvPr id="3" name="Obraz 2">
            <a:extLst>
              <a:ext uri="{FF2B5EF4-FFF2-40B4-BE49-F238E27FC236}">
                <a16:creationId xmlns:a16="http://schemas.microsoft.com/office/drawing/2014/main" id="{E26B0528-3DD6-3B44-94E9-7B75AC02C3B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8084" y="1737360"/>
            <a:ext cx="4377807" cy="2906458"/>
          </a:xfrm>
          <a:prstGeom prst="rect">
            <a:avLst/>
          </a:prstGeom>
          <a:ln>
            <a:noFill/>
          </a:ln>
          <a:effectLst>
            <a:softEdge rad="112500"/>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98EC69A-2068-ADAA-6EDF-4A9706A71DBC}"/>
              </a:ext>
            </a:extLst>
          </p:cNvPr>
          <p:cNvSpPr>
            <a:spLocks noGrp="1"/>
          </p:cNvSpPr>
          <p:nvPr>
            <p:ph type="title"/>
          </p:nvPr>
        </p:nvSpPr>
        <p:spPr>
          <a:xfrm>
            <a:off x="195887" y="209550"/>
            <a:ext cx="11855905" cy="868363"/>
          </a:xfrm>
        </p:spPr>
        <p:txBody>
          <a:bodyPr rtlCol="0" anchor="b">
            <a:noAutofit/>
          </a:bodyPr>
          <a:lstStyle/>
          <a:p>
            <a:pPr algn="ctr" eaLnBrk="1" fontAlgn="auto" hangingPunct="1">
              <a:spcAft>
                <a:spcPts val="0"/>
              </a:spcAft>
              <a:defRPr/>
            </a:pPr>
            <a:r>
              <a:rPr lang="pl-PL" dirty="0">
                <a:solidFill>
                  <a:srgbClr val="C00000"/>
                </a:solidFill>
                <a:effectLst>
                  <a:outerShdw blurRad="38100" dist="38100" dir="2700000" algn="tl">
                    <a:srgbClr val="000000">
                      <a:alpha val="43137"/>
                    </a:srgbClr>
                  </a:outerShdw>
                </a:effectLst>
                <a:latin typeface="+mn-lt"/>
              </a:rPr>
              <a:t>Zakupy Ochotniczych Straży Pożarnych w 2024 roku</a:t>
            </a:r>
            <a:endParaRPr lang="en-US" dirty="0">
              <a:solidFill>
                <a:srgbClr val="C00000"/>
              </a:solidFill>
              <a:effectLst>
                <a:outerShdw blurRad="38100" dist="38100" dir="2700000" algn="tl">
                  <a:srgbClr val="000000">
                    <a:alpha val="43137"/>
                  </a:srgbClr>
                </a:outerShdw>
              </a:effectLst>
              <a:latin typeface="+mn-lt"/>
            </a:endParaRPr>
          </a:p>
        </p:txBody>
      </p:sp>
      <p:sp>
        <p:nvSpPr>
          <p:cNvPr id="7" name="pole tekstowe 6">
            <a:extLst>
              <a:ext uri="{FF2B5EF4-FFF2-40B4-BE49-F238E27FC236}">
                <a16:creationId xmlns:a16="http://schemas.microsoft.com/office/drawing/2014/main" id="{50B29C6A-D22C-35B4-3CAD-BF8E4D7AAAF6}"/>
              </a:ext>
            </a:extLst>
          </p:cNvPr>
          <p:cNvSpPr txBox="1"/>
          <p:nvPr/>
        </p:nvSpPr>
        <p:spPr>
          <a:xfrm>
            <a:off x="4901185" y="1264735"/>
            <a:ext cx="6810524" cy="4056495"/>
          </a:xfrm>
          <a:prstGeom prst="rect">
            <a:avLst/>
          </a:prstGeom>
          <a:noFill/>
        </p:spPr>
        <p:txBody>
          <a:bodyPr wrap="square">
            <a:spAutoFit/>
          </a:bodyPr>
          <a:lstStyle/>
          <a:p>
            <a:pPr defTabSz="914400">
              <a:spcBef>
                <a:spcPct val="20000"/>
              </a:spcBef>
              <a:defRPr/>
            </a:pPr>
            <a:r>
              <a:rPr lang="pl-PL" sz="2800" kern="0" dirty="0">
                <a:solidFill>
                  <a:srgbClr val="000000"/>
                </a:solidFill>
                <a:latin typeface="Calibri" panose="020F0502020204030204"/>
                <a:cs typeface="Arial"/>
              </a:rPr>
              <a:t>Jednostka OSP Róża pozyskała lekki samochód ratowniczo - gaśniczy IVECO</a:t>
            </a:r>
          </a:p>
          <a:p>
            <a:pPr defTabSz="914400">
              <a:spcBef>
                <a:spcPct val="20000"/>
              </a:spcBef>
              <a:defRPr/>
            </a:pPr>
            <a:r>
              <a:rPr lang="pl-PL" sz="2800" u="sng" kern="0" dirty="0">
                <a:solidFill>
                  <a:srgbClr val="000000"/>
                </a:solidFill>
                <a:latin typeface="Calibri" panose="020F0502020204030204"/>
                <a:cs typeface="Arial"/>
              </a:rPr>
              <a:t>Źródła finansowania : </a:t>
            </a:r>
          </a:p>
          <a:p>
            <a:pPr defTabSz="914400">
              <a:spcBef>
                <a:spcPct val="20000"/>
              </a:spcBef>
              <a:defRPr/>
            </a:pPr>
            <a:r>
              <a:rPr lang="pl-PL" sz="2800" kern="0" dirty="0">
                <a:solidFill>
                  <a:srgbClr val="000000"/>
                </a:solidFill>
                <a:latin typeface="Calibri" panose="020F0502020204030204"/>
                <a:cs typeface="Arial"/>
              </a:rPr>
              <a:t>Dotacja MSWiA – 180 000,00 zł</a:t>
            </a:r>
          </a:p>
          <a:p>
            <a:pPr defTabSz="914400">
              <a:spcBef>
                <a:spcPct val="20000"/>
              </a:spcBef>
              <a:defRPr/>
            </a:pPr>
            <a:r>
              <a:rPr lang="pl-PL" sz="2800" kern="0" dirty="0">
                <a:solidFill>
                  <a:srgbClr val="000000"/>
                </a:solidFill>
                <a:latin typeface="Calibri" panose="020F0502020204030204"/>
                <a:cs typeface="Arial"/>
              </a:rPr>
              <a:t>Dotacja Gminy Nowy Tomyśl – 450 000,00 zł</a:t>
            </a:r>
          </a:p>
          <a:p>
            <a:pPr defTabSz="914400">
              <a:spcBef>
                <a:spcPct val="20000"/>
              </a:spcBef>
              <a:defRPr/>
            </a:pPr>
            <a:endParaRPr lang="pl-PL" sz="2800" kern="0" dirty="0">
              <a:solidFill>
                <a:srgbClr val="000000"/>
              </a:solidFill>
              <a:latin typeface="Calibri" panose="020F0502020204030204"/>
              <a:cs typeface="Arial"/>
            </a:endParaRPr>
          </a:p>
          <a:p>
            <a:pPr defTabSz="914400">
              <a:spcBef>
                <a:spcPct val="20000"/>
              </a:spcBef>
              <a:defRPr/>
            </a:pPr>
            <a:endParaRPr lang="pl-PL" sz="2800" kern="0" dirty="0">
              <a:solidFill>
                <a:srgbClr val="000000"/>
              </a:solidFill>
              <a:latin typeface="Calibri" panose="020F0502020204030204"/>
              <a:cs typeface="Arial"/>
            </a:endParaRPr>
          </a:p>
          <a:p>
            <a:pPr defTabSz="914400">
              <a:spcBef>
                <a:spcPct val="20000"/>
              </a:spcBef>
              <a:defRPr/>
            </a:pPr>
            <a:r>
              <a:rPr lang="pl-PL" sz="2800" b="1" kern="0" dirty="0">
                <a:solidFill>
                  <a:srgbClr val="000000"/>
                </a:solidFill>
                <a:latin typeface="Calibri" panose="020F0502020204030204"/>
                <a:cs typeface="Arial"/>
              </a:rPr>
              <a:t>Łączna kwota : 630 000,00 zł </a:t>
            </a:r>
          </a:p>
        </p:txBody>
      </p:sp>
      <p:pic>
        <p:nvPicPr>
          <p:cNvPr id="6148" name="Picture 4">
            <a:extLst>
              <a:ext uri="{FF2B5EF4-FFF2-40B4-BE49-F238E27FC236}">
                <a16:creationId xmlns:a16="http://schemas.microsoft.com/office/drawing/2014/main" id="{0A7DF6A8-3FC0-41DA-AB7B-028CE67477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5296" y="4620654"/>
            <a:ext cx="2387156" cy="568939"/>
          </a:xfrm>
          <a:prstGeom prst="rect">
            <a:avLst/>
          </a:prstGeom>
          <a:noFill/>
          <a:extLst>
            <a:ext uri="{909E8E84-426E-40DD-AFC4-6F175D3DCCD1}">
              <a14:hiddenFill xmlns:a14="http://schemas.microsoft.com/office/drawing/2010/main">
                <a:solidFill>
                  <a:srgbClr val="FFFFFF"/>
                </a:solidFill>
              </a14:hiddenFill>
            </a:ext>
          </a:extLst>
        </p:spPr>
      </p:pic>
      <p:pic>
        <p:nvPicPr>
          <p:cNvPr id="3" name="Obraz 2">
            <a:extLst>
              <a:ext uri="{FF2B5EF4-FFF2-40B4-BE49-F238E27FC236}">
                <a16:creationId xmlns:a16="http://schemas.microsoft.com/office/drawing/2014/main" id="{4AB43A7A-E9B6-C99C-CEEE-F15935227AA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5887" y="1438470"/>
            <a:ext cx="4655292" cy="3106097"/>
          </a:xfrm>
          <a:prstGeom prst="rect">
            <a:avLst/>
          </a:prstGeom>
          <a:ln>
            <a:noFill/>
          </a:ln>
          <a:effectLst>
            <a:softEdge rad="112500"/>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Tytuł 2">
            <a:extLst>
              <a:ext uri="{FF2B5EF4-FFF2-40B4-BE49-F238E27FC236}">
                <a16:creationId xmlns:a16="http://schemas.microsoft.com/office/drawing/2014/main" id="{81517282-8B50-F113-307B-9628A538F499}"/>
              </a:ext>
            </a:extLst>
          </p:cNvPr>
          <p:cNvSpPr>
            <a:spLocks noGrp="1" noChangeArrowheads="1"/>
          </p:cNvSpPr>
          <p:nvPr>
            <p:ph type="ctrTitle"/>
          </p:nvPr>
        </p:nvSpPr>
        <p:spPr>
          <a:xfrm>
            <a:off x="1352397" y="4916032"/>
            <a:ext cx="9144000" cy="1421394"/>
          </a:xfrm>
        </p:spPr>
        <p:txBody>
          <a:bodyPr/>
          <a:lstStyle/>
          <a:p>
            <a:pPr algn="just" eaLnBrk="1" hangingPunct="1">
              <a:lnSpc>
                <a:spcPct val="100000"/>
              </a:lnSpc>
            </a:pPr>
            <a:r>
              <a:rPr lang="pl-PL" altLang="pl-PL" sz="1800" dirty="0">
                <a:solidFill>
                  <a:schemeClr val="bg1"/>
                </a:solidFill>
                <a:latin typeface="+mn-lt"/>
                <a:cs typeface="Times New Roman" panose="02020603050405020304" pitchFamily="18" charset="0"/>
              </a:rPr>
              <a:t>Komenda Powiatowa Państwowej Straży Pożarnej w Nowym Tomyślu w 2024 roku zrealizowała zakup programu komputerowego Fortech ERP składającego się z 5 modułów tematycznych tj. Finansowo-Księgowy, Płace, Kadry, Środki Trwałe oraz Gospodarka Materiałowa  ze środków pozyskanych w ramach Funduszu Wsparcia - powiat nowotomyski przekazał 25.000,00 zł na przedmiotowy zakup.</a:t>
            </a:r>
          </a:p>
        </p:txBody>
      </p:sp>
      <p:sp>
        <p:nvSpPr>
          <p:cNvPr id="8" name="pole tekstowe 7">
            <a:extLst>
              <a:ext uri="{FF2B5EF4-FFF2-40B4-BE49-F238E27FC236}">
                <a16:creationId xmlns:a16="http://schemas.microsoft.com/office/drawing/2014/main" id="{51A7664D-9671-9929-1AA6-8EC2FDAFF0B2}"/>
              </a:ext>
            </a:extLst>
          </p:cNvPr>
          <p:cNvSpPr txBox="1"/>
          <p:nvPr/>
        </p:nvSpPr>
        <p:spPr>
          <a:xfrm>
            <a:off x="1248918" y="89599"/>
            <a:ext cx="9977438" cy="769441"/>
          </a:xfrm>
          <a:prstGeom prst="rect">
            <a:avLst/>
          </a:prstGeom>
          <a:noFill/>
        </p:spPr>
        <p:txBody>
          <a:bodyPr>
            <a:spAutoFit/>
          </a:bodyPr>
          <a:lstStyle/>
          <a:p>
            <a:pPr algn="ctr">
              <a:defRPr/>
            </a:pPr>
            <a:r>
              <a:rPr lang="pl-PL" sz="4400" dirty="0">
                <a:solidFill>
                  <a:srgbClr val="C00000"/>
                </a:solidFill>
                <a:effectLst>
                  <a:outerShdw blurRad="38100" dist="38100" dir="2700000" algn="tl">
                    <a:srgbClr val="000000">
                      <a:alpha val="43137"/>
                    </a:srgbClr>
                  </a:outerShdw>
                </a:effectLst>
                <a:latin typeface="+mn-lt"/>
                <a:ea typeface="+mj-ea"/>
                <a:cs typeface="+mj-cs"/>
              </a:rPr>
              <a:t>Zakupy KP PSP Nowy Tomyśl w 2024 roku</a:t>
            </a:r>
            <a:endParaRPr lang="pl-PL" sz="4400" dirty="0">
              <a:latin typeface="+mn-lt"/>
            </a:endParaRPr>
          </a:p>
        </p:txBody>
      </p:sp>
      <p:pic>
        <p:nvPicPr>
          <p:cNvPr id="5" name="Obraz 4" descr="Obraz zawierający tekst, zrzut ekranu, projekt graficzny, książka&#10;&#10;Zawartość wygenerowana przez sztuczną inteligencję może być niepoprawna.">
            <a:extLst>
              <a:ext uri="{FF2B5EF4-FFF2-40B4-BE49-F238E27FC236}">
                <a16:creationId xmlns:a16="http://schemas.microsoft.com/office/drawing/2014/main" id="{A8E82283-7468-AD05-166D-2385DE8774B1}"/>
              </a:ext>
            </a:extLst>
          </p:cNvPr>
          <p:cNvPicPr>
            <a:picLocks noChangeAspect="1"/>
          </p:cNvPicPr>
          <p:nvPr/>
        </p:nvPicPr>
        <p:blipFill>
          <a:blip r:embed="rId2"/>
          <a:stretch>
            <a:fillRect/>
          </a:stretch>
        </p:blipFill>
        <p:spPr>
          <a:xfrm>
            <a:off x="3370018" y="861541"/>
            <a:ext cx="5108757" cy="3983525"/>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60209F8-6C4A-B65A-3B5D-EF3CB8D5A78E}"/>
              </a:ext>
            </a:extLst>
          </p:cNvPr>
          <p:cNvSpPr>
            <a:spLocks noGrp="1"/>
          </p:cNvSpPr>
          <p:nvPr>
            <p:ph type="title"/>
          </p:nvPr>
        </p:nvSpPr>
        <p:spPr/>
        <p:txBody>
          <a:bodyPr/>
          <a:lstStyle/>
          <a:p>
            <a:r>
              <a:rPr lang="pl-PL" sz="4400" dirty="0">
                <a:solidFill>
                  <a:srgbClr val="C00000"/>
                </a:solidFill>
                <a:effectLst>
                  <a:outerShdw blurRad="38100" dist="38100" dir="2700000" algn="tl">
                    <a:srgbClr val="000000">
                      <a:alpha val="43137"/>
                    </a:srgbClr>
                  </a:outerShdw>
                </a:effectLst>
                <a:latin typeface="+mn-lt"/>
                <a:ea typeface="+mj-ea"/>
                <a:cs typeface="+mj-cs"/>
              </a:rPr>
              <a:t>Zakupy KP PSP Nowy Tomyśl w 2024 roku</a:t>
            </a:r>
            <a:br>
              <a:rPr lang="pl-PL" dirty="0">
                <a:latin typeface="+mn-lt"/>
              </a:rPr>
            </a:br>
            <a:endParaRPr lang="pl-PL" dirty="0"/>
          </a:p>
        </p:txBody>
      </p:sp>
      <p:sp>
        <p:nvSpPr>
          <p:cNvPr id="3" name="Symbol zastępczy zawartości 2">
            <a:extLst>
              <a:ext uri="{FF2B5EF4-FFF2-40B4-BE49-F238E27FC236}">
                <a16:creationId xmlns:a16="http://schemas.microsoft.com/office/drawing/2014/main" id="{1267C69B-1F44-83EB-797C-4D46BED9FE7F}"/>
              </a:ext>
            </a:extLst>
          </p:cNvPr>
          <p:cNvSpPr>
            <a:spLocks noGrp="1"/>
          </p:cNvSpPr>
          <p:nvPr>
            <p:ph idx="1"/>
          </p:nvPr>
        </p:nvSpPr>
        <p:spPr>
          <a:xfrm>
            <a:off x="252984" y="1027906"/>
            <a:ext cx="7784592" cy="2267712"/>
          </a:xfrm>
        </p:spPr>
        <p:txBody>
          <a:bodyPr/>
          <a:lstStyle/>
          <a:p>
            <a:pPr marL="0" indent="0">
              <a:lnSpc>
                <a:spcPct val="100000"/>
              </a:lnSpc>
              <a:buNone/>
            </a:pPr>
            <a:r>
              <a:rPr lang="pl-PL" sz="1050" b="1" dirty="0">
                <a:solidFill>
                  <a:srgbClr val="000000"/>
                </a:solidFill>
                <a:effectLst/>
                <a:latin typeface="Arial" panose="020B0604020202020204" pitchFamily="34" charset="0"/>
                <a:ea typeface="Times New Roman" panose="02020603050405020304" pitchFamily="18" charset="0"/>
              </a:rPr>
              <a:t>Ponadto zakupiono następujący sprzęt: </a:t>
            </a:r>
          </a:p>
          <a:p>
            <a:pPr>
              <a:lnSpc>
                <a:spcPct val="100000"/>
              </a:lnSpc>
            </a:pPr>
            <a:r>
              <a:rPr lang="pl-PL" sz="1050" b="1" dirty="0" err="1">
                <a:solidFill>
                  <a:srgbClr val="000000"/>
                </a:solidFill>
                <a:effectLst/>
                <a:latin typeface="Arial" panose="020B0604020202020204" pitchFamily="34" charset="0"/>
                <a:ea typeface="Times New Roman" panose="02020603050405020304" pitchFamily="18" charset="0"/>
              </a:rPr>
              <a:t>holmatro</a:t>
            </a:r>
            <a:r>
              <a:rPr lang="pl-PL" sz="1050" b="1" dirty="0">
                <a:solidFill>
                  <a:srgbClr val="000000"/>
                </a:solidFill>
                <a:effectLst/>
                <a:latin typeface="Arial" panose="020B0604020202020204" pitchFamily="34" charset="0"/>
                <a:ea typeface="Times New Roman" panose="02020603050405020304" pitchFamily="18" charset="0"/>
              </a:rPr>
              <a:t> T1- wielofunkcyjne narzędzie ratownicze, </a:t>
            </a:r>
          </a:p>
          <a:p>
            <a:pPr>
              <a:lnSpc>
                <a:spcPct val="100000"/>
              </a:lnSpc>
            </a:pPr>
            <a:r>
              <a:rPr lang="pl-PL" sz="1050" b="1" dirty="0">
                <a:solidFill>
                  <a:srgbClr val="000000"/>
                </a:solidFill>
                <a:effectLst/>
                <a:latin typeface="Arial" panose="020B0604020202020204" pitchFamily="34" charset="0"/>
                <a:ea typeface="Times New Roman" panose="02020603050405020304" pitchFamily="18" charset="0"/>
              </a:rPr>
              <a:t>fantom niemowlęcia, </a:t>
            </a:r>
          </a:p>
          <a:p>
            <a:pPr>
              <a:lnSpc>
                <a:spcPct val="100000"/>
              </a:lnSpc>
            </a:pPr>
            <a:r>
              <a:rPr lang="pl-PL" sz="1050" b="1" dirty="0">
                <a:solidFill>
                  <a:srgbClr val="000000"/>
                </a:solidFill>
                <a:effectLst/>
                <a:latin typeface="Arial" panose="020B0604020202020204" pitchFamily="34" charset="0"/>
                <a:ea typeface="Times New Roman" panose="02020603050405020304" pitchFamily="18" charset="0"/>
              </a:rPr>
              <a:t>węże tłoczne, </a:t>
            </a:r>
          </a:p>
          <a:p>
            <a:pPr>
              <a:lnSpc>
                <a:spcPct val="100000"/>
              </a:lnSpc>
            </a:pPr>
            <a:r>
              <a:rPr lang="pl-PL" sz="1050" b="1" dirty="0">
                <a:solidFill>
                  <a:srgbClr val="000000"/>
                </a:solidFill>
                <a:effectLst/>
                <a:latin typeface="Arial" panose="020B0604020202020204" pitchFamily="34" charset="0"/>
                <a:ea typeface="Times New Roman" panose="02020603050405020304" pitchFamily="18" charset="0"/>
              </a:rPr>
              <a:t>radiotelefony, </a:t>
            </a:r>
          </a:p>
          <a:p>
            <a:pPr>
              <a:lnSpc>
                <a:spcPct val="100000"/>
              </a:lnSpc>
            </a:pPr>
            <a:r>
              <a:rPr lang="pl-PL" sz="1050" b="1" dirty="0">
                <a:solidFill>
                  <a:srgbClr val="000000"/>
                </a:solidFill>
                <a:effectLst/>
                <a:latin typeface="Arial" panose="020B0604020202020204" pitchFamily="34" charset="0"/>
                <a:ea typeface="Times New Roman" panose="02020603050405020304" pitchFamily="18" charset="0"/>
              </a:rPr>
              <a:t>torbę R1, prądownicę, </a:t>
            </a:r>
          </a:p>
          <a:p>
            <a:pPr>
              <a:lnSpc>
                <a:spcPct val="100000"/>
              </a:lnSpc>
            </a:pPr>
            <a:r>
              <a:rPr lang="pl-PL" sz="1050" b="1" dirty="0">
                <a:solidFill>
                  <a:srgbClr val="000000"/>
                </a:solidFill>
                <a:effectLst/>
                <a:latin typeface="Arial" panose="020B0604020202020204" pitchFamily="34" charset="0"/>
                <a:ea typeface="Times New Roman" panose="02020603050405020304" pitchFamily="18" charset="0"/>
              </a:rPr>
              <a:t>wtyczkę bezpieczeństwa do samochodów elektrycznych i płachtę do ograniczania rozprzestrzeniania pożaru,</a:t>
            </a:r>
          </a:p>
          <a:p>
            <a:pPr>
              <a:lnSpc>
                <a:spcPct val="100000"/>
              </a:lnSpc>
            </a:pPr>
            <a:r>
              <a:rPr lang="pl-PL" sz="1050" b="1" dirty="0">
                <a:solidFill>
                  <a:srgbClr val="000000"/>
                </a:solidFill>
                <a:effectLst/>
                <a:latin typeface="Arial" panose="020B0604020202020204" pitchFamily="34" charset="0"/>
                <a:ea typeface="Times New Roman" panose="02020603050405020304" pitchFamily="18" charset="0"/>
              </a:rPr>
              <a:t>środki ochrony indywidualnej (ubrania specjalne, hełmy, kominiarki, buty strażackie skórzane oraz gumowe, rękawice specjalne oraz rękawice techniczne).</a:t>
            </a:r>
            <a:endParaRPr lang="pl-PL" sz="1050" b="1" dirty="0">
              <a:effectLst/>
              <a:latin typeface="Times New Roman" panose="02020603050405020304" pitchFamily="18" charset="0"/>
              <a:ea typeface="Times New Roman" panose="02020603050405020304" pitchFamily="18" charset="0"/>
            </a:endParaRPr>
          </a:p>
          <a:p>
            <a:endParaRPr lang="pl-PL" dirty="0"/>
          </a:p>
        </p:txBody>
      </p:sp>
      <p:pic>
        <p:nvPicPr>
          <p:cNvPr id="4" name="Obraz 3" descr="Obraz zawierający chłopiec, osoba, niebieskie, zabawka">
            <a:extLst>
              <a:ext uri="{FF2B5EF4-FFF2-40B4-BE49-F238E27FC236}">
                <a16:creationId xmlns:a16="http://schemas.microsoft.com/office/drawing/2014/main" id="{36753070-F7C3-B5E4-2A56-B348E083FB7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7384" y="3429000"/>
            <a:ext cx="3920649" cy="3346121"/>
          </a:xfrm>
          <a:prstGeom prst="rect">
            <a:avLst/>
          </a:prstGeom>
          <a:ln>
            <a:noFill/>
          </a:ln>
          <a:effectLst>
            <a:softEdge rad="112500"/>
          </a:effectLst>
        </p:spPr>
      </p:pic>
      <p:pic>
        <p:nvPicPr>
          <p:cNvPr id="5" name="Obraz 4" descr="Obraz zawierający narzędzie, żółty, plastik, niebieskie&#10;&#10;Zawartość wygenerowana przez sztuczną inteligencję może być niepoprawna.">
            <a:extLst>
              <a:ext uri="{FF2B5EF4-FFF2-40B4-BE49-F238E27FC236}">
                <a16:creationId xmlns:a16="http://schemas.microsoft.com/office/drawing/2014/main" id="{5B1C62A8-510C-8030-0BC8-39E6F0674B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35397" y="3341726"/>
            <a:ext cx="4502290" cy="3320665"/>
          </a:xfrm>
          <a:prstGeom prst="rect">
            <a:avLst/>
          </a:prstGeom>
          <a:ln>
            <a:noFill/>
          </a:ln>
          <a:effectLst>
            <a:softEdge rad="112500"/>
          </a:effectLst>
        </p:spPr>
      </p:pic>
      <p:pic>
        <p:nvPicPr>
          <p:cNvPr id="6" name="Obraz 5" descr="Obraz zawierający strażak, ubrania, Odzież ochronna, w pomieszczeniu">
            <a:extLst>
              <a:ext uri="{FF2B5EF4-FFF2-40B4-BE49-F238E27FC236}">
                <a16:creationId xmlns:a16="http://schemas.microsoft.com/office/drawing/2014/main" id="{A2348D23-D86D-43DA-9A59-8ADD5AB30D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77909" y="1118988"/>
            <a:ext cx="2836981" cy="3883071"/>
          </a:xfrm>
          <a:prstGeom prst="rect">
            <a:avLst/>
          </a:prstGeom>
          <a:ln>
            <a:noFill/>
          </a:ln>
          <a:effectLst>
            <a:softEdge rad="112500"/>
          </a:effectLst>
        </p:spPr>
      </p:pic>
    </p:spTree>
    <p:extLst>
      <p:ext uri="{BB962C8B-B14F-4D97-AF65-F5344CB8AC3E}">
        <p14:creationId xmlns:p14="http://schemas.microsoft.com/office/powerpoint/2010/main" val="2428482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EEF7D80-2096-16EB-A6CD-6EAC5011069A}"/>
              </a:ext>
            </a:extLst>
          </p:cNvPr>
          <p:cNvSpPr>
            <a:spLocks noGrp="1"/>
          </p:cNvSpPr>
          <p:nvPr>
            <p:ph type="title"/>
          </p:nvPr>
        </p:nvSpPr>
        <p:spPr>
          <a:xfrm>
            <a:off x="69850" y="644525"/>
            <a:ext cx="11936221" cy="1692275"/>
          </a:xfrm>
        </p:spPr>
        <p:txBody>
          <a:bodyPr rtlCol="0">
            <a:normAutofit/>
          </a:bodyPr>
          <a:lstStyle/>
          <a:p>
            <a:pPr algn="ctr" eaLnBrk="1" fontAlgn="auto" hangingPunct="1">
              <a:spcAft>
                <a:spcPts val="0"/>
              </a:spcAft>
              <a:defRPr/>
            </a:pPr>
            <a:r>
              <a:rPr lang="pl-PL" dirty="0">
                <a:solidFill>
                  <a:srgbClr val="C00000"/>
                </a:solidFill>
                <a:effectLst>
                  <a:outerShdw blurRad="38100" dist="38100" dir="2700000" algn="tl">
                    <a:srgbClr val="000000">
                      <a:alpha val="43137"/>
                    </a:srgbClr>
                  </a:outerShdw>
                </a:effectLst>
                <a:latin typeface="+mn-lt"/>
              </a:rPr>
              <a:t>PRZEGLĄDY TECHNICZNE POJAZDÓW I SPRZĘTU</a:t>
            </a:r>
          </a:p>
        </p:txBody>
      </p:sp>
      <p:sp>
        <p:nvSpPr>
          <p:cNvPr id="23555" name="Symbol zastępczy zawartości 3">
            <a:extLst>
              <a:ext uri="{FF2B5EF4-FFF2-40B4-BE49-F238E27FC236}">
                <a16:creationId xmlns:a16="http://schemas.microsoft.com/office/drawing/2014/main" id="{18C9A3B9-4A1A-9926-5D34-B8E5DF0712EC}"/>
              </a:ext>
            </a:extLst>
          </p:cNvPr>
          <p:cNvSpPr>
            <a:spLocks noGrp="1" noChangeArrowheads="1"/>
          </p:cNvSpPr>
          <p:nvPr>
            <p:ph sz="quarter" idx="13"/>
          </p:nvPr>
        </p:nvSpPr>
        <p:spPr>
          <a:xfrm>
            <a:off x="69850" y="2533650"/>
            <a:ext cx="6440488" cy="4792663"/>
          </a:xfrm>
        </p:spPr>
        <p:txBody>
          <a:bodyPr/>
          <a:lstStyle/>
          <a:p>
            <a:pPr algn="ctr" eaLnBrk="1" hangingPunct="1">
              <a:spcBef>
                <a:spcPct val="0"/>
              </a:spcBef>
            </a:pPr>
            <a:r>
              <a:rPr lang="pl-PL" altLang="pl-PL" dirty="0"/>
              <a:t>KP PSP Nowy Tomyśl w zakresie przygotowania i utrzymania pojazdów                                     i sprzętu uzyskała ocenę </a:t>
            </a:r>
            <a:r>
              <a:rPr lang="pl-PL" altLang="pl-PL" b="1" u="sng" dirty="0"/>
              <a:t>bardzo dobrą</a:t>
            </a:r>
            <a:r>
              <a:rPr lang="pl-PL" altLang="pl-PL" b="1" dirty="0"/>
              <a:t> </a:t>
            </a:r>
            <a:r>
              <a:rPr lang="pl-PL" altLang="pl-PL" dirty="0"/>
              <a:t>(5,76)</a:t>
            </a:r>
          </a:p>
          <a:p>
            <a:pPr algn="ctr" eaLnBrk="1" hangingPunct="1">
              <a:spcBef>
                <a:spcPct val="0"/>
              </a:spcBef>
            </a:pPr>
            <a:endParaRPr lang="pl-PL" altLang="pl-PL" dirty="0"/>
          </a:p>
          <a:p>
            <a:pPr algn="ctr" eaLnBrk="1" hangingPunct="1">
              <a:spcBef>
                <a:spcPct val="0"/>
              </a:spcBef>
            </a:pPr>
            <a:r>
              <a:rPr lang="pl-PL" altLang="pl-PL" dirty="0"/>
              <a:t>Jednostki OSP oceniane przez KP PSP Nowy Tomyśl:</a:t>
            </a:r>
          </a:p>
          <a:p>
            <a:pPr algn="ctr" eaLnBrk="1" hangingPunct="1">
              <a:spcBef>
                <a:spcPct val="0"/>
              </a:spcBef>
              <a:buFont typeface="Arial" panose="020B0604020202020204" pitchFamily="34" charset="0"/>
              <a:buNone/>
            </a:pPr>
            <a:r>
              <a:rPr lang="pl-PL" altLang="pl-PL" dirty="0"/>
              <a:t>     - OSP w KSRG – 5,66</a:t>
            </a:r>
          </a:p>
          <a:p>
            <a:pPr algn="ctr" eaLnBrk="1" hangingPunct="1">
              <a:spcBef>
                <a:spcPct val="0"/>
              </a:spcBef>
              <a:buFont typeface="Arial" panose="020B0604020202020204" pitchFamily="34" charset="0"/>
              <a:buNone/>
            </a:pPr>
            <a:r>
              <a:rPr lang="pl-PL" altLang="pl-PL" dirty="0"/>
              <a:t>     </a:t>
            </a:r>
          </a:p>
        </p:txBody>
      </p:sp>
      <p:pic>
        <p:nvPicPr>
          <p:cNvPr id="23556" name="Obraz 4">
            <a:extLst>
              <a:ext uri="{FF2B5EF4-FFF2-40B4-BE49-F238E27FC236}">
                <a16:creationId xmlns:a16="http://schemas.microsoft.com/office/drawing/2014/main" id="{499AC54B-3D06-B574-58CF-973C88AF49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8288" y="2533650"/>
            <a:ext cx="4349750" cy="30607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557" name="Grupa 9">
            <a:extLst>
              <a:ext uri="{FF2B5EF4-FFF2-40B4-BE49-F238E27FC236}">
                <a16:creationId xmlns:a16="http://schemas.microsoft.com/office/drawing/2014/main" id="{888C50ED-5CFF-15EA-BF1D-F5A736CE5ABE}"/>
              </a:ext>
            </a:extLst>
          </p:cNvPr>
          <p:cNvGrpSpPr>
            <a:grpSpLocks/>
          </p:cNvGrpSpPr>
          <p:nvPr/>
        </p:nvGrpSpPr>
        <p:grpSpPr bwMode="auto">
          <a:xfrm>
            <a:off x="-1284288" y="-128588"/>
            <a:ext cx="13476288" cy="668338"/>
            <a:chOff x="-1284937" y="-128255"/>
            <a:chExt cx="13476937" cy="668786"/>
          </a:xfrm>
        </p:grpSpPr>
        <p:cxnSp>
          <p:nvCxnSpPr>
            <p:cNvPr id="12" name="Łącznik prosty 5">
              <a:extLst>
                <a:ext uri="{FF2B5EF4-FFF2-40B4-BE49-F238E27FC236}">
                  <a16:creationId xmlns:a16="http://schemas.microsoft.com/office/drawing/2014/main" id="{9C185198-5FCB-0D86-4CD0-443FF4D5B1EC}"/>
                </a:ext>
              </a:extLst>
            </p:cNvPr>
            <p:cNvCxnSpPr>
              <a:cxnSpLocks/>
            </p:cNvCxnSpPr>
            <p:nvPr/>
          </p:nvCxnSpPr>
          <p:spPr>
            <a:xfrm>
              <a:off x="-587" y="540531"/>
              <a:ext cx="1219258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ytuł 4">
              <a:extLst>
                <a:ext uri="{FF2B5EF4-FFF2-40B4-BE49-F238E27FC236}">
                  <a16:creationId xmlns:a16="http://schemas.microsoft.com/office/drawing/2014/main" id="{B3325BC1-2E14-BADE-C744-CDA590EB8C0C}"/>
                </a:ext>
              </a:extLst>
            </p:cNvPr>
            <p:cNvSpPr txBox="1">
              <a:spLocks/>
            </p:cNvSpPr>
            <p:nvPr/>
          </p:nvSpPr>
          <p:spPr>
            <a:xfrm>
              <a:off x="-1284937" y="-128255"/>
              <a:ext cx="9149204" cy="668786"/>
            </a:xfrm>
            <a:prstGeom prst="rect">
              <a:avLst/>
            </a:prstGeom>
          </p:spPr>
          <p:txBody>
            <a:bodyPr anchor="b">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defRPr/>
              </a:pPr>
              <a:r>
                <a:rPr lang="en-US" sz="4800" dirty="0">
                  <a:solidFill>
                    <a:schemeClr val="bg1"/>
                  </a:solidFill>
                </a:rPr>
                <a:t>           </a:t>
              </a:r>
              <a:r>
                <a:rPr lang="pl-PL" sz="1800" b="1" dirty="0"/>
                <a:t>Komenda Powiatowa Państwowej Straży Pożarnej w Nowym Tomyślu</a:t>
              </a:r>
              <a:endParaRPr lang="en-US" sz="4800" b="1" dirty="0"/>
            </a:p>
          </p:txBody>
        </p:sp>
      </p:grpSp>
    </p:spTree>
  </p:cSld>
  <p:clrMapOvr>
    <a:overrideClrMapping bg1="lt1" tx1="dk1" bg2="lt2" tx2="dk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ytuł 1">
            <a:extLst>
              <a:ext uri="{FF2B5EF4-FFF2-40B4-BE49-F238E27FC236}">
                <a16:creationId xmlns:a16="http://schemas.microsoft.com/office/drawing/2014/main" id="{53CA73E5-BB3C-DFA5-0721-81B066CB95A2}"/>
              </a:ext>
            </a:extLst>
          </p:cNvPr>
          <p:cNvSpPr txBox="1">
            <a:spLocks/>
          </p:cNvSpPr>
          <p:nvPr/>
        </p:nvSpPr>
        <p:spPr>
          <a:xfrm>
            <a:off x="2968625" y="2611438"/>
            <a:ext cx="6254750" cy="2051050"/>
          </a:xfrm>
          <a:prstGeom prst="rect">
            <a:avLst/>
          </a:prstGeom>
        </p:spPr>
        <p:txBody>
          <a:bodyPr anchor="b">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defRPr/>
            </a:pPr>
            <a:br>
              <a:rPr lang="pl-PL" dirty="0">
                <a:effectLst>
                  <a:outerShdw blurRad="38100" dist="38100" dir="2700000" algn="tl">
                    <a:srgbClr val="000000">
                      <a:alpha val="43137"/>
                    </a:srgbClr>
                  </a:outerShdw>
                </a:effectLst>
              </a:rPr>
            </a:br>
            <a:br>
              <a:rPr lang="pl-PL" dirty="0">
                <a:effectLst>
                  <a:outerShdw blurRad="38100" dist="38100" dir="2700000" algn="tl">
                    <a:srgbClr val="000000">
                      <a:alpha val="43137"/>
                    </a:srgbClr>
                  </a:outerShdw>
                </a:effectLst>
              </a:rPr>
            </a:br>
            <a:br>
              <a:rPr lang="pl-PL" dirty="0">
                <a:effectLst>
                  <a:outerShdw blurRad="38100" dist="38100" dir="2700000" algn="tl">
                    <a:srgbClr val="000000">
                      <a:alpha val="43137"/>
                    </a:srgbClr>
                  </a:outerShdw>
                </a:effectLst>
              </a:rPr>
            </a:br>
            <a:br>
              <a:rPr lang="pl-PL" dirty="0">
                <a:effectLst>
                  <a:outerShdw blurRad="38100" dist="38100" dir="2700000" algn="tl">
                    <a:srgbClr val="000000">
                      <a:alpha val="43137"/>
                    </a:srgbClr>
                  </a:outerShdw>
                </a:effectLst>
              </a:rPr>
            </a:br>
            <a:br>
              <a:rPr lang="pl-PL" dirty="0">
                <a:effectLst>
                  <a:outerShdw blurRad="38100" dist="38100" dir="2700000" algn="tl">
                    <a:srgbClr val="000000">
                      <a:alpha val="43137"/>
                    </a:srgbClr>
                  </a:outerShdw>
                </a:effectLst>
              </a:rPr>
            </a:br>
            <a:br>
              <a:rPr lang="pl-PL" dirty="0">
                <a:effectLst>
                  <a:outerShdw blurRad="38100" dist="38100" dir="2700000" algn="tl">
                    <a:srgbClr val="000000">
                      <a:alpha val="43137"/>
                    </a:srgbClr>
                  </a:outerShdw>
                </a:effectLst>
              </a:rPr>
            </a:br>
            <a:br>
              <a:rPr lang="pl-PL" dirty="0">
                <a:effectLst>
                  <a:outerShdw blurRad="38100" dist="38100" dir="2700000" algn="tl">
                    <a:srgbClr val="000000">
                      <a:alpha val="43137"/>
                    </a:srgbClr>
                  </a:outerShdw>
                </a:effectLst>
              </a:rPr>
            </a:br>
            <a:br>
              <a:rPr lang="pl-PL" dirty="0">
                <a:effectLst>
                  <a:outerShdw blurRad="38100" dist="38100" dir="2700000" algn="tl">
                    <a:srgbClr val="000000">
                      <a:alpha val="43137"/>
                    </a:srgbClr>
                  </a:outerShdw>
                </a:effectLst>
              </a:rPr>
            </a:br>
            <a:r>
              <a:rPr lang="pl-PL" sz="26400" b="1" dirty="0">
                <a:solidFill>
                  <a:srgbClr val="C00000"/>
                </a:solidFill>
                <a:effectLst>
                  <a:outerShdw blurRad="38100" dist="38100" dir="2700000" algn="tl">
                    <a:srgbClr val="000000">
                      <a:alpha val="43137"/>
                    </a:srgbClr>
                  </a:outerShdw>
                </a:effectLst>
              </a:rPr>
              <a:t>POLITYKA KADROWA</a:t>
            </a:r>
            <a:endParaRPr lang="en-US" sz="16000" b="1" dirty="0">
              <a:solidFill>
                <a:srgbClr val="C00000"/>
              </a:solidFill>
            </a:endParaRPr>
          </a:p>
        </p:txBody>
      </p:sp>
      <p:cxnSp>
        <p:nvCxnSpPr>
          <p:cNvPr id="20" name="Łącznik prosty 19">
            <a:extLst>
              <a:ext uri="{FF2B5EF4-FFF2-40B4-BE49-F238E27FC236}">
                <a16:creationId xmlns:a16="http://schemas.microsoft.com/office/drawing/2014/main" id="{CC9ACBBE-6EE7-9478-1B4A-7368DE966DD9}"/>
              </a:ext>
            </a:extLst>
          </p:cNvPr>
          <p:cNvCxnSpPr>
            <a:cxnSpLocks/>
          </p:cNvCxnSpPr>
          <p:nvPr/>
        </p:nvCxnSpPr>
        <p:spPr>
          <a:xfrm>
            <a:off x="0" y="2611438"/>
            <a:ext cx="12192000" cy="158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10244" name="Obraz 20">
            <a:extLst>
              <a:ext uri="{FF2B5EF4-FFF2-40B4-BE49-F238E27FC236}">
                <a16:creationId xmlns:a16="http://schemas.microsoft.com/office/drawing/2014/main" id="{324B2CBD-0643-615F-B327-CA74A3679D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58450" y="139700"/>
            <a:ext cx="1544638" cy="199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Wykres 3">
            <a:extLst>
              <a:ext uri="{FF2B5EF4-FFF2-40B4-BE49-F238E27FC236}">
                <a16:creationId xmlns:a16="http://schemas.microsoft.com/office/drawing/2014/main" id="{76E1FA3C-96D2-B8B9-540D-0480DBEF7369}"/>
              </a:ext>
            </a:extLst>
          </p:cNvPr>
          <p:cNvGraphicFramePr/>
          <p:nvPr>
            <p:extLst>
              <p:ext uri="{D42A27DB-BD31-4B8C-83A1-F6EECF244321}">
                <p14:modId xmlns:p14="http://schemas.microsoft.com/office/powerpoint/2010/main" val="3947377677"/>
              </p:ext>
            </p:extLst>
          </p:nvPr>
        </p:nvGraphicFramePr>
        <p:xfrm>
          <a:off x="5865124" y="1401763"/>
          <a:ext cx="5434945" cy="4999035"/>
        </p:xfrm>
        <a:graphic>
          <a:graphicData uri="http://schemas.openxmlformats.org/drawingml/2006/chart">
            <c:chart xmlns:c="http://schemas.openxmlformats.org/drawingml/2006/chart" xmlns:r="http://schemas.openxmlformats.org/officeDocument/2006/relationships" r:id="rId2"/>
          </a:graphicData>
        </a:graphic>
      </p:graphicFrame>
      <p:sp>
        <p:nvSpPr>
          <p:cNvPr id="14" name="Tytuł 10">
            <a:extLst>
              <a:ext uri="{FF2B5EF4-FFF2-40B4-BE49-F238E27FC236}">
                <a16:creationId xmlns:a16="http://schemas.microsoft.com/office/drawing/2014/main" id="{C8C4F08C-A253-B3AD-4A27-8A45495EDC39}"/>
              </a:ext>
            </a:extLst>
          </p:cNvPr>
          <p:cNvSpPr>
            <a:spLocks noGrp="1"/>
          </p:cNvSpPr>
          <p:nvPr>
            <p:ph type="title"/>
          </p:nvPr>
        </p:nvSpPr>
        <p:spPr>
          <a:xfrm>
            <a:off x="891931" y="752110"/>
            <a:ext cx="9788525" cy="1138237"/>
          </a:xfrm>
        </p:spPr>
        <p:txBody>
          <a:bodyPr rtlCol="0">
            <a:normAutofit fontScale="90000"/>
          </a:bodyPr>
          <a:lstStyle/>
          <a:p>
            <a:pPr algn="ctr" eaLnBrk="1" fontAlgn="auto" hangingPunct="1">
              <a:spcAft>
                <a:spcPts val="0"/>
              </a:spcAft>
              <a:defRPr/>
            </a:pPr>
            <a:r>
              <a:rPr lang="pl-PL" sz="4900" dirty="0">
                <a:solidFill>
                  <a:srgbClr val="C00000"/>
                </a:solidFill>
                <a:effectLst>
                  <a:outerShdw blurRad="38100" dist="38100" dir="2700000" algn="tl">
                    <a:srgbClr val="000000">
                      <a:alpha val="43137"/>
                    </a:srgbClr>
                  </a:outerShdw>
                </a:effectLst>
                <a:latin typeface="+mn-lt"/>
              </a:rPr>
              <a:t>STRUKTURA ZATRUDNIENIA</a:t>
            </a:r>
            <a:br>
              <a:rPr lang="pl-PL" b="1" dirty="0">
                <a:solidFill>
                  <a:srgbClr val="C00000"/>
                </a:solidFill>
              </a:rPr>
            </a:br>
            <a:endParaRPr lang="pl-PL" dirty="0">
              <a:solidFill>
                <a:srgbClr val="C00000"/>
              </a:solidFill>
            </a:endParaRPr>
          </a:p>
        </p:txBody>
      </p:sp>
      <p:sp>
        <p:nvSpPr>
          <p:cNvPr id="33" name="Symbol zastępczy zawartości 2">
            <a:extLst>
              <a:ext uri="{FF2B5EF4-FFF2-40B4-BE49-F238E27FC236}">
                <a16:creationId xmlns:a16="http://schemas.microsoft.com/office/drawing/2014/main" id="{AC76F063-90BF-88BE-C17B-E79596D413AB}"/>
              </a:ext>
            </a:extLst>
          </p:cNvPr>
          <p:cNvSpPr>
            <a:spLocks noGrp="1"/>
          </p:cNvSpPr>
          <p:nvPr>
            <p:ph sz="quarter" idx="13"/>
          </p:nvPr>
        </p:nvSpPr>
        <p:spPr>
          <a:xfrm>
            <a:off x="714375" y="1401762"/>
            <a:ext cx="6218270" cy="4999029"/>
          </a:xfrm>
        </p:spPr>
        <p:txBody>
          <a:bodyPr rtlCol="0" anchor="ctr">
            <a:normAutofit/>
          </a:bodyPr>
          <a:lstStyle/>
          <a:p>
            <a:pPr marL="0" indent="0" eaLnBrk="1" fontAlgn="auto" hangingPunct="1">
              <a:spcAft>
                <a:spcPts val="0"/>
              </a:spcAft>
              <a:buNone/>
              <a:defRPr/>
            </a:pPr>
            <a:r>
              <a:rPr lang="pl-PL" sz="2400" u="sng" dirty="0">
                <a:solidFill>
                  <a:schemeClr val="bg1"/>
                </a:solidFill>
              </a:rPr>
              <a:t>Stan etatowy KP PSP w Nowym Tomyślu</a:t>
            </a:r>
          </a:p>
          <a:p>
            <a:pPr eaLnBrk="1" fontAlgn="auto" hangingPunct="1">
              <a:spcAft>
                <a:spcPts val="0"/>
              </a:spcAft>
              <a:defRPr/>
            </a:pPr>
            <a:r>
              <a:rPr lang="pl-PL" sz="2400" dirty="0">
                <a:solidFill>
                  <a:schemeClr val="bg1"/>
                </a:solidFill>
              </a:rPr>
              <a:t>etaty mundurowe - 51 </a:t>
            </a:r>
          </a:p>
          <a:p>
            <a:pPr eaLnBrk="1" fontAlgn="auto" hangingPunct="1">
              <a:spcAft>
                <a:spcPts val="0"/>
              </a:spcAft>
              <a:defRPr/>
            </a:pPr>
            <a:r>
              <a:rPr lang="pl-PL" sz="2400" dirty="0">
                <a:solidFill>
                  <a:schemeClr val="bg1"/>
                </a:solidFill>
              </a:rPr>
              <a:t>etaty Korpusu Służby Cywilnej - 2</a:t>
            </a:r>
          </a:p>
          <a:p>
            <a:pPr marL="0" indent="0" eaLnBrk="1" fontAlgn="auto" hangingPunct="1">
              <a:spcAft>
                <a:spcPts val="0"/>
              </a:spcAft>
              <a:buNone/>
              <a:defRPr/>
            </a:pPr>
            <a:endParaRPr lang="pl-PL" sz="2400" u="sng" dirty="0">
              <a:solidFill>
                <a:schemeClr val="bg1"/>
              </a:solidFill>
            </a:endParaRPr>
          </a:p>
          <a:p>
            <a:pPr marL="0" indent="0" eaLnBrk="1" fontAlgn="auto" hangingPunct="1">
              <a:spcAft>
                <a:spcPts val="0"/>
              </a:spcAft>
              <a:buNone/>
              <a:defRPr/>
            </a:pPr>
            <a:r>
              <a:rPr lang="pl-PL" sz="2400" u="sng" dirty="0">
                <a:solidFill>
                  <a:schemeClr val="bg1"/>
                </a:solidFill>
              </a:rPr>
              <a:t>Zatrudnienie:</a:t>
            </a:r>
          </a:p>
          <a:p>
            <a:pPr eaLnBrk="1" fontAlgn="auto" hangingPunct="1">
              <a:spcAft>
                <a:spcPts val="0"/>
              </a:spcAft>
              <a:defRPr/>
            </a:pPr>
            <a:r>
              <a:rPr lang="pl-PL" sz="2400" dirty="0">
                <a:solidFill>
                  <a:schemeClr val="bg1"/>
                </a:solidFill>
              </a:rPr>
              <a:t>funkcjonariusze w służbie stałej - 37</a:t>
            </a:r>
          </a:p>
          <a:p>
            <a:pPr eaLnBrk="1" fontAlgn="auto" hangingPunct="1">
              <a:spcAft>
                <a:spcPts val="0"/>
              </a:spcAft>
              <a:defRPr/>
            </a:pPr>
            <a:r>
              <a:rPr lang="pl-PL" sz="2400" dirty="0">
                <a:solidFill>
                  <a:schemeClr val="bg1"/>
                </a:solidFill>
              </a:rPr>
              <a:t>funkcjonariusze w służbie przygotowawczej - 9</a:t>
            </a:r>
          </a:p>
          <a:p>
            <a:pPr eaLnBrk="1" fontAlgn="auto" hangingPunct="1">
              <a:spcAft>
                <a:spcPts val="0"/>
              </a:spcAft>
              <a:defRPr/>
            </a:pPr>
            <a:r>
              <a:rPr lang="pl-PL" sz="2400" dirty="0">
                <a:solidFill>
                  <a:schemeClr val="bg1"/>
                </a:solidFill>
              </a:rPr>
              <a:t>Korpus Służby Cywilnej - 2 </a:t>
            </a:r>
          </a:p>
          <a:p>
            <a:pPr marL="0" indent="0" eaLnBrk="1" fontAlgn="auto" hangingPunct="1">
              <a:spcAft>
                <a:spcPts val="0"/>
              </a:spcAft>
              <a:buNone/>
              <a:defRPr/>
            </a:pPr>
            <a:r>
              <a:rPr lang="pl-PL" sz="2400" dirty="0">
                <a:solidFill>
                  <a:schemeClr val="bg1"/>
                </a:solidFill>
              </a:rPr>
              <a:t>	</a:t>
            </a:r>
            <a:endParaRPr lang="pl-PL" sz="1700" dirty="0"/>
          </a:p>
        </p:txBody>
      </p:sp>
      <p:grpSp>
        <p:nvGrpSpPr>
          <p:cNvPr id="11267" name="Grupa 10">
            <a:extLst>
              <a:ext uri="{FF2B5EF4-FFF2-40B4-BE49-F238E27FC236}">
                <a16:creationId xmlns:a16="http://schemas.microsoft.com/office/drawing/2014/main" id="{CD4E940F-D3EF-18B0-4B17-09A5F5B0D59A}"/>
              </a:ext>
            </a:extLst>
          </p:cNvPr>
          <p:cNvGrpSpPr>
            <a:grpSpLocks/>
          </p:cNvGrpSpPr>
          <p:nvPr/>
        </p:nvGrpSpPr>
        <p:grpSpPr bwMode="auto">
          <a:xfrm>
            <a:off x="-1284288" y="-128588"/>
            <a:ext cx="13476288" cy="668338"/>
            <a:chOff x="-1284937" y="-128255"/>
            <a:chExt cx="13476937" cy="668786"/>
          </a:xfrm>
        </p:grpSpPr>
        <p:cxnSp>
          <p:nvCxnSpPr>
            <p:cNvPr id="12" name="Łącznik prosty 5">
              <a:extLst>
                <a:ext uri="{FF2B5EF4-FFF2-40B4-BE49-F238E27FC236}">
                  <a16:creationId xmlns:a16="http://schemas.microsoft.com/office/drawing/2014/main" id="{7B5D6A9D-3856-0568-70A9-2C003920E6EA}"/>
                </a:ext>
              </a:extLst>
            </p:cNvPr>
            <p:cNvCxnSpPr>
              <a:cxnSpLocks/>
            </p:cNvCxnSpPr>
            <p:nvPr/>
          </p:nvCxnSpPr>
          <p:spPr>
            <a:xfrm>
              <a:off x="-587" y="540531"/>
              <a:ext cx="1219258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ytuł 4">
              <a:extLst>
                <a:ext uri="{FF2B5EF4-FFF2-40B4-BE49-F238E27FC236}">
                  <a16:creationId xmlns:a16="http://schemas.microsoft.com/office/drawing/2014/main" id="{07C60725-A61C-3D94-E097-213CE78C635D}"/>
                </a:ext>
              </a:extLst>
            </p:cNvPr>
            <p:cNvSpPr txBox="1">
              <a:spLocks/>
            </p:cNvSpPr>
            <p:nvPr/>
          </p:nvSpPr>
          <p:spPr>
            <a:xfrm>
              <a:off x="-1284937" y="-128255"/>
              <a:ext cx="9149204" cy="668786"/>
            </a:xfrm>
            <a:prstGeom prst="rect">
              <a:avLst/>
            </a:prstGeom>
          </p:spPr>
          <p:txBody>
            <a:bodyPr anchor="b">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defRPr/>
              </a:pPr>
              <a:r>
                <a:rPr lang="en-US" sz="4800" dirty="0">
                  <a:solidFill>
                    <a:schemeClr val="bg1"/>
                  </a:solidFill>
                </a:rPr>
                <a:t>           </a:t>
              </a:r>
              <a:r>
                <a:rPr lang="pl-PL" sz="1800" b="1" dirty="0">
                  <a:solidFill>
                    <a:schemeClr val="bg1"/>
                  </a:solidFill>
                </a:rPr>
                <a:t>Komenda Powiatowa Państwowej Straży Pożarnej w Nowym Tomyślu</a:t>
              </a:r>
              <a:endParaRPr lang="en-US" sz="4800" b="1" dirty="0">
                <a:solidFill>
                  <a:schemeClr val="bg1"/>
                </a:solidFill>
              </a:endParaRPr>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8377FCE-F7D1-D24B-0E46-85C88257A5A9}"/>
              </a:ext>
            </a:extLst>
          </p:cNvPr>
          <p:cNvSpPr>
            <a:spLocks noGrp="1"/>
          </p:cNvSpPr>
          <p:nvPr>
            <p:ph type="title"/>
          </p:nvPr>
        </p:nvSpPr>
        <p:spPr>
          <a:xfrm>
            <a:off x="8017254" y="525439"/>
            <a:ext cx="3824221" cy="1657614"/>
          </a:xfrm>
        </p:spPr>
        <p:txBody>
          <a:bodyPr vert="horz" lIns="91440" tIns="45720" rIns="91440" bIns="45720" rtlCol="0" anchor="ctr">
            <a:normAutofit/>
          </a:bodyPr>
          <a:lstStyle/>
          <a:p>
            <a:pPr eaLnBrk="1" hangingPunct="1"/>
            <a:r>
              <a:rPr lang="en-US" b="1" kern="1200" dirty="0">
                <a:solidFill>
                  <a:srgbClr val="C00000"/>
                </a:solidFill>
                <a:effectLst>
                  <a:outerShdw blurRad="38100" dist="38100" dir="2700000" algn="tl">
                    <a:srgbClr val="000000">
                      <a:alpha val="43137"/>
                    </a:srgbClr>
                  </a:outerShdw>
                </a:effectLst>
                <a:latin typeface="+mj-lt"/>
                <a:ea typeface="+mj-ea"/>
                <a:cs typeface="+mj-cs"/>
              </a:rPr>
              <a:t>Zmiany </a:t>
            </a:r>
            <a:r>
              <a:rPr lang="en-US" b="1" kern="1200" dirty="0" err="1">
                <a:solidFill>
                  <a:srgbClr val="C00000"/>
                </a:solidFill>
                <a:effectLst>
                  <a:outerShdw blurRad="38100" dist="38100" dir="2700000" algn="tl">
                    <a:srgbClr val="000000">
                      <a:alpha val="43137"/>
                    </a:srgbClr>
                  </a:outerShdw>
                </a:effectLst>
                <a:latin typeface="+mj-lt"/>
                <a:ea typeface="+mj-ea"/>
                <a:cs typeface="+mj-cs"/>
              </a:rPr>
              <a:t>kadrowe</a:t>
            </a:r>
            <a:endParaRPr lang="en-US" b="1" kern="1200" dirty="0">
              <a:solidFill>
                <a:srgbClr val="C00000"/>
              </a:solidFill>
              <a:effectLst>
                <a:outerShdw blurRad="38100" dist="38100" dir="2700000" algn="tl">
                  <a:srgbClr val="000000">
                    <a:alpha val="43137"/>
                  </a:srgbClr>
                </a:outerShdw>
              </a:effectLst>
              <a:latin typeface="+mj-lt"/>
              <a:ea typeface="+mj-ea"/>
              <a:cs typeface="+mj-cs"/>
            </a:endParaRPr>
          </a:p>
        </p:txBody>
      </p:sp>
      <p:pic>
        <p:nvPicPr>
          <p:cNvPr id="13" name="Obraz 12">
            <a:extLst>
              <a:ext uri="{FF2B5EF4-FFF2-40B4-BE49-F238E27FC236}">
                <a16:creationId xmlns:a16="http://schemas.microsoft.com/office/drawing/2014/main" id="{0F53E05D-7259-50B1-727C-42935731E829}"/>
              </a:ext>
            </a:extLst>
          </p:cNvPr>
          <p:cNvPicPr>
            <a:picLocks noChangeAspect="1"/>
          </p:cNvPicPr>
          <p:nvPr/>
        </p:nvPicPr>
        <p:blipFill>
          <a:blip r:embed="rId2"/>
          <a:stretch>
            <a:fillRect/>
          </a:stretch>
        </p:blipFill>
        <p:spPr>
          <a:xfrm>
            <a:off x="649497" y="892052"/>
            <a:ext cx="3319000" cy="2384819"/>
          </a:xfrm>
          <a:prstGeom prst="rect">
            <a:avLst/>
          </a:prstGeom>
        </p:spPr>
      </p:pic>
      <p:cxnSp>
        <p:nvCxnSpPr>
          <p:cNvPr id="20" name="Straight Connector 19">
            <a:extLst>
              <a:ext uri="{FF2B5EF4-FFF2-40B4-BE49-F238E27FC236}">
                <a16:creationId xmlns:a16="http://schemas.microsoft.com/office/drawing/2014/main" id="{822A5670-0F7B-4199-AEAB-33FBA9CEA4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627" y="-1"/>
            <a:ext cx="0" cy="4572000"/>
          </a:xfrm>
          <a:prstGeom prst="line">
            <a:avLst/>
          </a:prstGeom>
          <a:ln w="3810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9" name="Obraz 8">
            <a:extLst>
              <a:ext uri="{FF2B5EF4-FFF2-40B4-BE49-F238E27FC236}">
                <a16:creationId xmlns:a16="http://schemas.microsoft.com/office/drawing/2014/main" id="{CAF741F0-37F0-8328-59CA-8ECC6943F953}"/>
              </a:ext>
            </a:extLst>
          </p:cNvPr>
          <p:cNvPicPr>
            <a:picLocks noChangeAspect="1"/>
          </p:cNvPicPr>
          <p:nvPr/>
        </p:nvPicPr>
        <p:blipFill>
          <a:blip r:embed="rId3"/>
          <a:stretch>
            <a:fillRect/>
          </a:stretch>
        </p:blipFill>
        <p:spPr>
          <a:xfrm>
            <a:off x="4850450" y="649250"/>
            <a:ext cx="2680212" cy="1085485"/>
          </a:xfrm>
          <a:prstGeom prst="rect">
            <a:avLst/>
          </a:prstGeom>
        </p:spPr>
      </p:pic>
      <p:cxnSp>
        <p:nvCxnSpPr>
          <p:cNvPr id="22" name="Straight Connector 21">
            <a:extLst>
              <a:ext uri="{FF2B5EF4-FFF2-40B4-BE49-F238E27FC236}">
                <a16:creationId xmlns:a16="http://schemas.microsoft.com/office/drawing/2014/main" id="{8BB1744D-A7DF-4B65-B6E3-DCF12BB2D86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627" y="2228770"/>
            <a:ext cx="2877035"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15" name="Obraz 14">
            <a:extLst>
              <a:ext uri="{FF2B5EF4-FFF2-40B4-BE49-F238E27FC236}">
                <a16:creationId xmlns:a16="http://schemas.microsoft.com/office/drawing/2014/main" id="{4CF7831A-1F30-3947-C9CE-8E7EC8680C55}"/>
              </a:ext>
            </a:extLst>
          </p:cNvPr>
          <p:cNvPicPr>
            <a:picLocks noChangeAspect="1"/>
          </p:cNvPicPr>
          <p:nvPr/>
        </p:nvPicPr>
        <p:blipFill>
          <a:blip r:embed="rId4"/>
          <a:srcRect b="1573"/>
          <a:stretch/>
        </p:blipFill>
        <p:spPr>
          <a:xfrm>
            <a:off x="4902652" y="2525574"/>
            <a:ext cx="2628286" cy="1597436"/>
          </a:xfrm>
          <a:prstGeom prst="rect">
            <a:avLst/>
          </a:prstGeom>
        </p:spPr>
      </p:pic>
      <p:cxnSp>
        <p:nvCxnSpPr>
          <p:cNvPr id="24" name="Straight Connector 23">
            <a:extLst>
              <a:ext uri="{FF2B5EF4-FFF2-40B4-BE49-F238E27FC236}">
                <a16:creationId xmlns:a16="http://schemas.microsoft.com/office/drawing/2014/main" id="{882DD753-EA38-4E86-91FB-05041A44A28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4567905"/>
            <a:ext cx="7530662"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4" name="Symbol zastępczy zawartości 3">
            <a:extLst>
              <a:ext uri="{FF2B5EF4-FFF2-40B4-BE49-F238E27FC236}">
                <a16:creationId xmlns:a16="http://schemas.microsoft.com/office/drawing/2014/main" id="{3F3A2D80-C3BC-DA64-9736-214EF111DE3E}"/>
              </a:ext>
            </a:extLst>
          </p:cNvPr>
          <p:cNvPicPr>
            <a:picLocks noGrp="1" noChangeAspect="1"/>
          </p:cNvPicPr>
          <p:nvPr>
            <p:ph sz="quarter" idx="13"/>
          </p:nvPr>
        </p:nvPicPr>
        <p:blipFill>
          <a:blip r:embed="rId5">
            <a:alphaModFix amt="38000"/>
            <a:extLst>
              <a:ext uri="{28A0092B-C50C-407E-A947-70E740481C1C}">
                <a14:useLocalDpi xmlns:a14="http://schemas.microsoft.com/office/drawing/2010/main" val="0"/>
              </a:ext>
            </a:extLst>
          </a:blip>
          <a:stretch>
            <a:fillRect/>
          </a:stretch>
        </p:blipFill>
        <p:spPr bwMode="auto">
          <a:xfrm>
            <a:off x="149500" y="4764766"/>
            <a:ext cx="2500394" cy="2018587"/>
          </a:xfrm>
          <a:prstGeom prst="rect">
            <a:avLst/>
          </a:prstGeom>
        </p:spPr>
      </p:pic>
      <p:pic>
        <p:nvPicPr>
          <p:cNvPr id="11" name="Obraz 10">
            <a:extLst>
              <a:ext uri="{FF2B5EF4-FFF2-40B4-BE49-F238E27FC236}">
                <a16:creationId xmlns:a16="http://schemas.microsoft.com/office/drawing/2014/main" id="{8D9CFC4E-4AB5-413F-5D87-808B027C9626}"/>
              </a:ext>
            </a:extLst>
          </p:cNvPr>
          <p:cNvPicPr>
            <a:picLocks noChangeAspect="1"/>
          </p:cNvPicPr>
          <p:nvPr/>
        </p:nvPicPr>
        <p:blipFill>
          <a:blip r:embed="rId6"/>
          <a:stretch>
            <a:fillRect/>
          </a:stretch>
        </p:blipFill>
        <p:spPr>
          <a:xfrm>
            <a:off x="3136357" y="4764767"/>
            <a:ext cx="4297149" cy="1697374"/>
          </a:xfrm>
          <a:prstGeom prst="rect">
            <a:avLst/>
          </a:prstGeom>
        </p:spPr>
      </p:pic>
      <p:sp>
        <p:nvSpPr>
          <p:cNvPr id="5" name="pole tekstowe 4">
            <a:extLst>
              <a:ext uri="{FF2B5EF4-FFF2-40B4-BE49-F238E27FC236}">
                <a16:creationId xmlns:a16="http://schemas.microsoft.com/office/drawing/2014/main" id="{DE49D97D-42AC-42B8-2D6E-9CE39150CAB9}"/>
              </a:ext>
            </a:extLst>
          </p:cNvPr>
          <p:cNvSpPr txBox="1"/>
          <p:nvPr/>
        </p:nvSpPr>
        <p:spPr>
          <a:xfrm>
            <a:off x="7280596" y="5158793"/>
            <a:ext cx="5014039" cy="1520269"/>
          </a:xfrm>
          <a:prstGeom prst="rect">
            <a:avLst/>
          </a:prstGeom>
        </p:spPr>
        <p:txBody>
          <a:bodyPr vert="horz" lIns="91440" tIns="45720" rIns="91440" bIns="45720" rtlCol="0">
            <a:normAutofit/>
          </a:bodyPr>
          <a:lstStyle/>
          <a:p>
            <a:pPr algn="ctr" defTabSz="914400" eaLnBrk="1" hangingPunct="1">
              <a:lnSpc>
                <a:spcPct val="90000"/>
              </a:lnSpc>
              <a:spcAft>
                <a:spcPts val="600"/>
              </a:spcAft>
            </a:pPr>
            <a:r>
              <a:rPr lang="en-US" sz="2000" b="1" dirty="0">
                <a:latin typeface="+mn-lt"/>
              </a:rPr>
              <a:t>18 </a:t>
            </a:r>
            <a:r>
              <a:rPr lang="en-US" sz="2000" b="1" dirty="0" err="1">
                <a:latin typeface="+mn-lt"/>
              </a:rPr>
              <a:t>funkcjonariuszy</a:t>
            </a:r>
            <a:r>
              <a:rPr lang="en-US" sz="2000" b="1" dirty="0">
                <a:latin typeface="+mn-lt"/>
              </a:rPr>
              <a:t> </a:t>
            </a:r>
            <a:endParaRPr lang="pl-PL" sz="2000" b="1" dirty="0">
              <a:latin typeface="+mn-lt"/>
            </a:endParaRPr>
          </a:p>
          <a:p>
            <a:pPr algn="ctr" defTabSz="914400" eaLnBrk="1" hangingPunct="1">
              <a:lnSpc>
                <a:spcPct val="90000"/>
              </a:lnSpc>
              <a:spcAft>
                <a:spcPts val="600"/>
              </a:spcAft>
            </a:pPr>
            <a:r>
              <a:rPr lang="en-US" sz="2000" b="1" dirty="0">
                <a:latin typeface="+mn-lt"/>
              </a:rPr>
              <a:t>m</a:t>
            </a:r>
            <a:r>
              <a:rPr lang="pl-PL" sz="2000" b="1" dirty="0" err="1">
                <a:latin typeface="+mn-lt"/>
              </a:rPr>
              <a:t>ia</a:t>
            </a:r>
            <a:r>
              <a:rPr lang="en-US" sz="2000" b="1" dirty="0" err="1">
                <a:latin typeface="+mn-lt"/>
              </a:rPr>
              <a:t>nowano</a:t>
            </a:r>
            <a:r>
              <a:rPr lang="en-US" sz="2000" b="1" dirty="0">
                <a:latin typeface="+mn-lt"/>
              </a:rPr>
              <a:t> na </a:t>
            </a:r>
            <a:r>
              <a:rPr lang="en-US" sz="2000" b="1" dirty="0" err="1">
                <a:latin typeface="+mn-lt"/>
              </a:rPr>
              <a:t>wyższe</a:t>
            </a:r>
            <a:r>
              <a:rPr lang="en-US" sz="2000" b="1" dirty="0">
                <a:latin typeface="+mn-lt"/>
              </a:rPr>
              <a:t> </a:t>
            </a:r>
            <a:r>
              <a:rPr lang="en-US" sz="2000" b="1" dirty="0" err="1">
                <a:latin typeface="+mn-lt"/>
              </a:rPr>
              <a:t>stanowiska</a:t>
            </a:r>
            <a:r>
              <a:rPr lang="en-US" sz="2000" b="1" dirty="0">
                <a:latin typeface="+mn-lt"/>
              </a:rPr>
              <a:t> </a:t>
            </a:r>
            <a:r>
              <a:rPr lang="en-US" sz="2000" b="1" dirty="0" err="1">
                <a:latin typeface="+mn-lt"/>
              </a:rPr>
              <a:t>służbowe</a:t>
            </a:r>
            <a:endParaRPr lang="en-US" sz="2000" b="1" dirty="0">
              <a:latin typeface="+mn-lt"/>
            </a:endParaRPr>
          </a:p>
          <a:p>
            <a:pPr indent="-228600" defTabSz="914400" eaLnBrk="1" hangingPunct="1">
              <a:lnSpc>
                <a:spcPct val="90000"/>
              </a:lnSpc>
              <a:spcAft>
                <a:spcPts val="600"/>
              </a:spcAft>
              <a:buFont typeface="Arial" panose="020B0604020202020204" pitchFamily="34" charset="0"/>
              <a:buChar char="•"/>
            </a:pPr>
            <a:endParaRPr lang="en-US" sz="2000" dirty="0">
              <a:latin typeface="+mn-lt"/>
            </a:endParaRPr>
          </a:p>
        </p:txBody>
      </p:sp>
      <p:cxnSp>
        <p:nvCxnSpPr>
          <p:cNvPr id="26" name="Straight Connector 25">
            <a:extLst>
              <a:ext uri="{FF2B5EF4-FFF2-40B4-BE49-F238E27FC236}">
                <a16:creationId xmlns:a16="http://schemas.microsoft.com/office/drawing/2014/main" id="{6DA63E78-7704-45EF-B5D3-EADDF5D826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6200000">
            <a:off x="1730262" y="5706812"/>
            <a:ext cx="2286000"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6" name="pole tekstowe 15">
            <a:extLst>
              <a:ext uri="{FF2B5EF4-FFF2-40B4-BE49-F238E27FC236}">
                <a16:creationId xmlns:a16="http://schemas.microsoft.com/office/drawing/2014/main" id="{E7842E69-5ED3-69FE-ECA6-E5F1934007C4}"/>
              </a:ext>
            </a:extLst>
          </p:cNvPr>
          <p:cNvSpPr txBox="1"/>
          <p:nvPr/>
        </p:nvSpPr>
        <p:spPr>
          <a:xfrm>
            <a:off x="5187820" y="2274491"/>
            <a:ext cx="1990140" cy="369332"/>
          </a:xfrm>
          <a:prstGeom prst="rect">
            <a:avLst/>
          </a:prstGeom>
          <a:noFill/>
        </p:spPr>
        <p:txBody>
          <a:bodyPr wrap="square" rtlCol="0">
            <a:spAutoFit/>
          </a:bodyPr>
          <a:lstStyle/>
          <a:p>
            <a:pPr algn="ctr"/>
            <a:r>
              <a:rPr lang="pl-PL" b="1" dirty="0">
                <a:solidFill>
                  <a:srgbClr val="C00000"/>
                </a:solidFill>
              </a:rPr>
              <a:t>3 stycznia</a:t>
            </a:r>
          </a:p>
        </p:txBody>
      </p:sp>
      <p:sp>
        <p:nvSpPr>
          <p:cNvPr id="17" name="pole tekstowe 16">
            <a:extLst>
              <a:ext uri="{FF2B5EF4-FFF2-40B4-BE49-F238E27FC236}">
                <a16:creationId xmlns:a16="http://schemas.microsoft.com/office/drawing/2014/main" id="{B7B0F6CD-AB19-5C99-0AEB-0AEDB576356D}"/>
              </a:ext>
            </a:extLst>
          </p:cNvPr>
          <p:cNvSpPr txBox="1"/>
          <p:nvPr/>
        </p:nvSpPr>
        <p:spPr>
          <a:xfrm>
            <a:off x="1063690" y="279918"/>
            <a:ext cx="2341982" cy="369332"/>
          </a:xfrm>
          <a:prstGeom prst="rect">
            <a:avLst/>
          </a:prstGeom>
          <a:noFill/>
        </p:spPr>
        <p:txBody>
          <a:bodyPr wrap="square" rtlCol="0">
            <a:spAutoFit/>
          </a:bodyPr>
          <a:lstStyle/>
          <a:p>
            <a:pPr algn="ctr"/>
            <a:r>
              <a:rPr lang="pl-PL" b="1" dirty="0">
                <a:solidFill>
                  <a:srgbClr val="C00000"/>
                </a:solidFill>
              </a:rPr>
              <a:t>27</a:t>
            </a:r>
            <a:r>
              <a:rPr lang="pl-PL" b="1" dirty="0">
                <a:solidFill>
                  <a:srgbClr val="FF0000"/>
                </a:solidFill>
              </a:rPr>
              <a:t> </a:t>
            </a:r>
            <a:r>
              <a:rPr lang="pl-PL" b="1" dirty="0">
                <a:solidFill>
                  <a:srgbClr val="C00000"/>
                </a:solidFill>
              </a:rPr>
              <a:t>maja</a:t>
            </a:r>
          </a:p>
        </p:txBody>
      </p:sp>
      <p:sp>
        <p:nvSpPr>
          <p:cNvPr id="18" name="pole tekstowe 17">
            <a:extLst>
              <a:ext uri="{FF2B5EF4-FFF2-40B4-BE49-F238E27FC236}">
                <a16:creationId xmlns:a16="http://schemas.microsoft.com/office/drawing/2014/main" id="{B0B86812-C5F5-163E-D49D-362643BC4A6C}"/>
              </a:ext>
            </a:extLst>
          </p:cNvPr>
          <p:cNvSpPr txBox="1"/>
          <p:nvPr/>
        </p:nvSpPr>
        <p:spPr>
          <a:xfrm>
            <a:off x="816201" y="4764766"/>
            <a:ext cx="1791468" cy="2308324"/>
          </a:xfrm>
          <a:prstGeom prst="rect">
            <a:avLst/>
          </a:prstGeom>
          <a:noFill/>
        </p:spPr>
        <p:txBody>
          <a:bodyPr wrap="square" rtlCol="0">
            <a:spAutoFit/>
          </a:bodyPr>
          <a:lstStyle/>
          <a:p>
            <a:r>
              <a:rPr lang="pl-PL" b="1" dirty="0">
                <a:solidFill>
                  <a:srgbClr val="C00000"/>
                </a:solidFill>
              </a:rPr>
              <a:t>1 kwietnia</a:t>
            </a:r>
          </a:p>
          <a:p>
            <a:r>
              <a:rPr lang="pl-PL" b="1" dirty="0">
                <a:solidFill>
                  <a:srgbClr val="C00000"/>
                </a:solidFill>
              </a:rPr>
              <a:t>2 kwietnia</a:t>
            </a:r>
          </a:p>
          <a:p>
            <a:r>
              <a:rPr lang="pl-PL" b="1" dirty="0">
                <a:solidFill>
                  <a:srgbClr val="C00000"/>
                </a:solidFill>
              </a:rPr>
              <a:t>15 lipca</a:t>
            </a:r>
          </a:p>
          <a:p>
            <a:r>
              <a:rPr lang="pl-PL" b="1" dirty="0">
                <a:solidFill>
                  <a:srgbClr val="C00000"/>
                </a:solidFill>
              </a:rPr>
              <a:t>31 lipca</a:t>
            </a:r>
          </a:p>
          <a:p>
            <a:r>
              <a:rPr lang="pl-PL" b="1" dirty="0">
                <a:solidFill>
                  <a:srgbClr val="C00000"/>
                </a:solidFill>
              </a:rPr>
              <a:t>1 sierpnia </a:t>
            </a:r>
          </a:p>
          <a:p>
            <a:r>
              <a:rPr lang="pl-PL" b="1" dirty="0">
                <a:solidFill>
                  <a:srgbClr val="C00000"/>
                </a:solidFill>
              </a:rPr>
              <a:t>1 września</a:t>
            </a:r>
          </a:p>
          <a:p>
            <a:r>
              <a:rPr lang="pl-PL" b="1" dirty="0">
                <a:solidFill>
                  <a:srgbClr val="C00000"/>
                </a:solidFill>
              </a:rPr>
              <a:t>1 listopada</a:t>
            </a:r>
          </a:p>
          <a:p>
            <a:endParaRPr lang="pl-PL" dirty="0">
              <a:solidFill>
                <a:srgbClr val="FF0000"/>
              </a:solidFill>
            </a:endParaRPr>
          </a:p>
        </p:txBody>
      </p:sp>
      <p:pic>
        <p:nvPicPr>
          <p:cNvPr id="21" name="Obraz 20">
            <a:extLst>
              <a:ext uri="{FF2B5EF4-FFF2-40B4-BE49-F238E27FC236}">
                <a16:creationId xmlns:a16="http://schemas.microsoft.com/office/drawing/2014/main" id="{AB00B36E-0DE8-7E6A-C3D1-1A41C746D390}"/>
              </a:ext>
            </a:extLst>
          </p:cNvPr>
          <p:cNvPicPr>
            <a:picLocks noChangeAspect="1"/>
          </p:cNvPicPr>
          <p:nvPr/>
        </p:nvPicPr>
        <p:blipFill>
          <a:blip r:embed="rId7"/>
          <a:stretch>
            <a:fillRect/>
          </a:stretch>
        </p:blipFill>
        <p:spPr>
          <a:xfrm>
            <a:off x="7943722" y="2274491"/>
            <a:ext cx="4039029" cy="2400454"/>
          </a:xfrm>
          <a:prstGeom prst="rect">
            <a:avLst/>
          </a:prstGeom>
        </p:spPr>
      </p:pic>
    </p:spTree>
    <p:extLst>
      <p:ext uri="{BB962C8B-B14F-4D97-AF65-F5344CB8AC3E}">
        <p14:creationId xmlns:p14="http://schemas.microsoft.com/office/powerpoint/2010/main" val="969170462"/>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07D643B-8757-BC9D-E6B7-AC8F0CF3929A}"/>
              </a:ext>
            </a:extLst>
          </p:cNvPr>
          <p:cNvSpPr>
            <a:spLocks noGrp="1"/>
          </p:cNvSpPr>
          <p:nvPr>
            <p:ph type="title"/>
          </p:nvPr>
        </p:nvSpPr>
        <p:spPr>
          <a:xfrm>
            <a:off x="8117311" y="21176"/>
            <a:ext cx="3515871" cy="666774"/>
          </a:xfrm>
        </p:spPr>
        <p:txBody>
          <a:bodyPr rtlCol="0" anchor="b">
            <a:noAutofit/>
          </a:bodyPr>
          <a:lstStyle/>
          <a:p>
            <a:pPr algn="ctr" eaLnBrk="1" fontAlgn="auto" hangingPunct="1">
              <a:spcAft>
                <a:spcPts val="0"/>
              </a:spcAft>
              <a:defRPr/>
            </a:pPr>
            <a:br>
              <a:rPr lang="pl-PL" sz="4800" dirty="0">
                <a:effectLst>
                  <a:outerShdw blurRad="38100" dist="38100" dir="2700000" algn="tl">
                    <a:srgbClr val="000000">
                      <a:alpha val="43137"/>
                    </a:srgbClr>
                  </a:outerShdw>
                </a:effectLst>
              </a:rPr>
            </a:br>
            <a:br>
              <a:rPr lang="pl-PL" sz="4800" dirty="0">
                <a:effectLst>
                  <a:outerShdw blurRad="38100" dist="38100" dir="2700000" algn="tl">
                    <a:srgbClr val="000000">
                      <a:alpha val="43137"/>
                    </a:srgbClr>
                  </a:outerShdw>
                </a:effectLst>
              </a:rPr>
            </a:br>
            <a:br>
              <a:rPr lang="pl-PL" sz="4800" dirty="0">
                <a:effectLst>
                  <a:outerShdw blurRad="38100" dist="38100" dir="2700000" algn="tl">
                    <a:srgbClr val="000000">
                      <a:alpha val="43137"/>
                    </a:srgbClr>
                  </a:outerShdw>
                </a:effectLst>
              </a:rPr>
            </a:br>
            <a:br>
              <a:rPr lang="pl-PL" sz="4800" dirty="0">
                <a:effectLst>
                  <a:outerShdw blurRad="38100" dist="38100" dir="2700000" algn="tl">
                    <a:srgbClr val="000000">
                      <a:alpha val="43137"/>
                    </a:srgbClr>
                  </a:outerShdw>
                </a:effectLst>
              </a:rPr>
            </a:br>
            <a:br>
              <a:rPr lang="pl-PL" sz="4800" dirty="0">
                <a:effectLst>
                  <a:outerShdw blurRad="38100" dist="38100" dir="2700000" algn="tl">
                    <a:srgbClr val="000000">
                      <a:alpha val="43137"/>
                    </a:srgbClr>
                  </a:outerShdw>
                </a:effectLst>
              </a:rPr>
            </a:br>
            <a:br>
              <a:rPr lang="pl-PL" sz="4800" dirty="0">
                <a:effectLst>
                  <a:outerShdw blurRad="38100" dist="38100" dir="2700000" algn="tl">
                    <a:srgbClr val="000000">
                      <a:alpha val="43137"/>
                    </a:srgbClr>
                  </a:outerShdw>
                </a:effectLst>
              </a:rPr>
            </a:br>
            <a:br>
              <a:rPr lang="pl-PL" sz="4800" dirty="0">
                <a:effectLst>
                  <a:outerShdw blurRad="38100" dist="38100" dir="2700000" algn="tl">
                    <a:srgbClr val="000000">
                      <a:alpha val="43137"/>
                    </a:srgbClr>
                  </a:outerShdw>
                </a:effectLst>
              </a:rPr>
            </a:br>
            <a:r>
              <a:rPr lang="en-US" dirty="0">
                <a:solidFill>
                  <a:srgbClr val="C00000"/>
                </a:solidFill>
                <a:effectLst>
                  <a:outerShdw blurRad="38100" dist="38100" dir="2700000" algn="tl">
                    <a:srgbClr val="000000">
                      <a:alpha val="43137"/>
                    </a:srgbClr>
                  </a:outerShdw>
                </a:effectLst>
                <a:latin typeface="+mn-lt"/>
              </a:rPr>
              <a:t>STATYSTYKA</a:t>
            </a:r>
            <a:endParaRPr lang="en-US" dirty="0">
              <a:solidFill>
                <a:srgbClr val="C00000"/>
              </a:solidFill>
              <a:latin typeface="+mn-lt"/>
            </a:endParaRPr>
          </a:p>
        </p:txBody>
      </p:sp>
      <p:sp>
        <p:nvSpPr>
          <p:cNvPr id="5123" name="pole tekstowe 4">
            <a:extLst>
              <a:ext uri="{FF2B5EF4-FFF2-40B4-BE49-F238E27FC236}">
                <a16:creationId xmlns:a16="http://schemas.microsoft.com/office/drawing/2014/main" id="{6651D6BE-CEFD-F2E6-035D-34A5E9A7D010}"/>
              </a:ext>
            </a:extLst>
          </p:cNvPr>
          <p:cNvSpPr txBox="1">
            <a:spLocks noChangeArrowheads="1"/>
          </p:cNvSpPr>
          <p:nvPr/>
        </p:nvSpPr>
        <p:spPr bwMode="auto">
          <a:xfrm>
            <a:off x="333375" y="869950"/>
            <a:ext cx="543083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pl-PL" altLang="pl-PL" sz="2400" b="1" i="0" u="none" strike="noStrike" kern="1200" cap="none" spc="0" normalizeH="0" baseline="0" noProof="0" dirty="0">
                <a:ln>
                  <a:noFill/>
                </a:ln>
                <a:solidFill>
                  <a:srgbClr val="C00000"/>
                </a:solidFill>
                <a:effectLst/>
                <a:uLnTx/>
                <a:uFillTx/>
                <a:latin typeface="Calibri" panose="020F0502020204030204" pitchFamily="34" charset="0"/>
                <a:ea typeface="+mn-ea"/>
                <a:cs typeface="+mn-cs"/>
              </a:rPr>
              <a:t>Pożary</a:t>
            </a:r>
            <a:r>
              <a:rPr kumimoji="0" lang="pl-PL" altLang="pl-PL" sz="1800" b="0" i="0" u="none" strike="noStrike" kern="1200" cap="none" spc="0" normalizeH="0" baseline="0" noProof="0" dirty="0">
                <a:ln>
                  <a:noFill/>
                </a:ln>
                <a:solidFill>
                  <a:srgbClr val="C00000"/>
                </a:solidFill>
                <a:effectLst/>
                <a:uLnTx/>
                <a:uFillTx/>
                <a:latin typeface="Calibri" panose="020F0502020204030204" pitchFamily="34" charset="0"/>
                <a:ea typeface="+mn-ea"/>
                <a:cs typeface="+mn-cs"/>
              </a:rPr>
              <a:t> </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pl-PL" altLang="pl-PL"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pl-PL" altLang="pl-PL"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5124" name="pole tekstowe 6">
            <a:extLst>
              <a:ext uri="{FF2B5EF4-FFF2-40B4-BE49-F238E27FC236}">
                <a16:creationId xmlns:a16="http://schemas.microsoft.com/office/drawing/2014/main" id="{4F0DCB7C-8BBB-D0BC-7876-F53A10AEC66C}"/>
              </a:ext>
            </a:extLst>
          </p:cNvPr>
          <p:cNvSpPr txBox="1">
            <a:spLocks noChangeArrowheads="1"/>
          </p:cNvSpPr>
          <p:nvPr/>
        </p:nvSpPr>
        <p:spPr bwMode="auto">
          <a:xfrm rot="10800000" flipV="1">
            <a:off x="333375" y="3784600"/>
            <a:ext cx="35337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pl-PL" altLang="pl-PL" sz="2400" b="1" i="0" u="none" strike="noStrike" kern="1200" cap="none" spc="0" normalizeH="0" baseline="0" noProof="0" dirty="0">
                <a:ln>
                  <a:noFill/>
                </a:ln>
                <a:solidFill>
                  <a:srgbClr val="C00000"/>
                </a:solidFill>
                <a:effectLst/>
                <a:uLnTx/>
                <a:uFillTx/>
                <a:latin typeface="Calibri" panose="020F0502020204030204" pitchFamily="34" charset="0"/>
                <a:ea typeface="+mn-ea"/>
                <a:cs typeface="+mn-cs"/>
              </a:rPr>
              <a:t>Miejscowe zagrożenia </a:t>
            </a:r>
          </a:p>
        </p:txBody>
      </p:sp>
      <p:grpSp>
        <p:nvGrpSpPr>
          <p:cNvPr id="5125" name="Grupa 16">
            <a:extLst>
              <a:ext uri="{FF2B5EF4-FFF2-40B4-BE49-F238E27FC236}">
                <a16:creationId xmlns:a16="http://schemas.microsoft.com/office/drawing/2014/main" id="{CACC1063-AA40-D62F-B64B-0C26E9F36C65}"/>
              </a:ext>
            </a:extLst>
          </p:cNvPr>
          <p:cNvGrpSpPr>
            <a:grpSpLocks/>
          </p:cNvGrpSpPr>
          <p:nvPr/>
        </p:nvGrpSpPr>
        <p:grpSpPr bwMode="auto">
          <a:xfrm>
            <a:off x="-1284288" y="-128588"/>
            <a:ext cx="13476288" cy="668338"/>
            <a:chOff x="-1284937" y="-128255"/>
            <a:chExt cx="13476937" cy="668786"/>
          </a:xfrm>
        </p:grpSpPr>
        <p:cxnSp>
          <p:nvCxnSpPr>
            <p:cNvPr id="19" name="Łącznik prosty 5">
              <a:extLst>
                <a:ext uri="{FF2B5EF4-FFF2-40B4-BE49-F238E27FC236}">
                  <a16:creationId xmlns:a16="http://schemas.microsoft.com/office/drawing/2014/main" id="{D27E36B4-F38E-F634-7907-C4E06128C483}"/>
                </a:ext>
              </a:extLst>
            </p:cNvPr>
            <p:cNvCxnSpPr>
              <a:cxnSpLocks/>
            </p:cNvCxnSpPr>
            <p:nvPr/>
          </p:nvCxnSpPr>
          <p:spPr>
            <a:xfrm>
              <a:off x="-587" y="540531"/>
              <a:ext cx="1219258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Tytuł 4">
              <a:extLst>
                <a:ext uri="{FF2B5EF4-FFF2-40B4-BE49-F238E27FC236}">
                  <a16:creationId xmlns:a16="http://schemas.microsoft.com/office/drawing/2014/main" id="{42D72EED-BFAF-49D8-5E36-96F450544E11}"/>
                </a:ext>
              </a:extLst>
            </p:cNvPr>
            <p:cNvSpPr txBox="1">
              <a:spLocks/>
            </p:cNvSpPr>
            <p:nvPr/>
          </p:nvSpPr>
          <p:spPr>
            <a:xfrm>
              <a:off x="-1284937" y="-128255"/>
              <a:ext cx="9149204" cy="668786"/>
            </a:xfrm>
            <a:prstGeom prst="rect">
              <a:avLst/>
            </a:prstGeom>
          </p:spPr>
          <p:txBody>
            <a:bodyPr anchor="b">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libri Light" panose="020F0302020204030204"/>
                  <a:ea typeface="+mj-ea"/>
                  <a:cs typeface="+mj-cs"/>
                </a:rPr>
                <a:t>           </a:t>
              </a:r>
              <a:r>
                <a:rPr kumimoji="0" lang="pl-PL" sz="1800" b="1" i="0" u="none" strike="noStrike" kern="1200" cap="none" spc="0" normalizeH="0" baseline="0" noProof="0" dirty="0">
                  <a:ln>
                    <a:noFill/>
                  </a:ln>
                  <a:solidFill>
                    <a:prstClr val="black"/>
                  </a:solidFill>
                  <a:effectLst/>
                  <a:uLnTx/>
                  <a:uFillTx/>
                  <a:latin typeface="Calibri Light" panose="020F0302020204030204"/>
                  <a:ea typeface="+mj-ea"/>
                  <a:cs typeface="+mj-cs"/>
                </a:rPr>
                <a:t>Komenda Powiatowa Państwowej Straży Pożarnej w Nowym Tomyślu</a:t>
              </a:r>
              <a:endParaRPr kumimoji="0" lang="en-US" sz="4800" b="1"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grpSp>
      <p:graphicFrame>
        <p:nvGraphicFramePr>
          <p:cNvPr id="6" name="Tabela 5">
            <a:extLst>
              <a:ext uri="{FF2B5EF4-FFF2-40B4-BE49-F238E27FC236}">
                <a16:creationId xmlns:a16="http://schemas.microsoft.com/office/drawing/2014/main" id="{9FE0CC5D-FE08-E839-E344-02041A59149C}"/>
              </a:ext>
            </a:extLst>
          </p:cNvPr>
          <p:cNvGraphicFramePr>
            <a:graphicFrameLocks noGrp="1"/>
          </p:cNvGraphicFramePr>
          <p:nvPr>
            <p:extLst>
              <p:ext uri="{D42A27DB-BD31-4B8C-83A1-F6EECF244321}">
                <p14:modId xmlns:p14="http://schemas.microsoft.com/office/powerpoint/2010/main" val="1237785015"/>
              </p:ext>
            </p:extLst>
          </p:nvPr>
        </p:nvGraphicFramePr>
        <p:xfrm>
          <a:off x="333373" y="1743349"/>
          <a:ext cx="8106538" cy="1330046"/>
        </p:xfrm>
        <a:graphic>
          <a:graphicData uri="http://schemas.openxmlformats.org/drawingml/2006/table">
            <a:tbl>
              <a:tblPr/>
              <a:tblGrid>
                <a:gridCol w="1621307">
                  <a:extLst>
                    <a:ext uri="{9D8B030D-6E8A-4147-A177-3AD203B41FA5}">
                      <a16:colId xmlns:a16="http://schemas.microsoft.com/office/drawing/2014/main" val="3577064837"/>
                    </a:ext>
                  </a:extLst>
                </a:gridCol>
                <a:gridCol w="1184924">
                  <a:extLst>
                    <a:ext uri="{9D8B030D-6E8A-4147-A177-3AD203B41FA5}">
                      <a16:colId xmlns:a16="http://schemas.microsoft.com/office/drawing/2014/main" val="2138891973"/>
                    </a:ext>
                  </a:extLst>
                </a:gridCol>
                <a:gridCol w="1281566">
                  <a:extLst>
                    <a:ext uri="{9D8B030D-6E8A-4147-A177-3AD203B41FA5}">
                      <a16:colId xmlns:a16="http://schemas.microsoft.com/office/drawing/2014/main" val="2492866072"/>
                    </a:ext>
                  </a:extLst>
                </a:gridCol>
                <a:gridCol w="1526806">
                  <a:extLst>
                    <a:ext uri="{9D8B030D-6E8A-4147-A177-3AD203B41FA5}">
                      <a16:colId xmlns:a16="http://schemas.microsoft.com/office/drawing/2014/main" val="4114805908"/>
                    </a:ext>
                  </a:extLst>
                </a:gridCol>
                <a:gridCol w="1368587">
                  <a:extLst>
                    <a:ext uri="{9D8B030D-6E8A-4147-A177-3AD203B41FA5}">
                      <a16:colId xmlns:a16="http://schemas.microsoft.com/office/drawing/2014/main" val="3818307073"/>
                    </a:ext>
                  </a:extLst>
                </a:gridCol>
                <a:gridCol w="1123348">
                  <a:extLst>
                    <a:ext uri="{9D8B030D-6E8A-4147-A177-3AD203B41FA5}">
                      <a16:colId xmlns:a16="http://schemas.microsoft.com/office/drawing/2014/main" val="4278208277"/>
                    </a:ext>
                  </a:extLst>
                </a:gridCol>
              </a:tblGrid>
              <a:tr h="330508">
                <a:tc>
                  <a:txBody>
                    <a:bodyPr/>
                    <a:lstStyle/>
                    <a:p>
                      <a:pPr algn="ctr" fontAlgn="ctr"/>
                      <a:r>
                        <a:rPr lang="pl-PL" sz="1200" b="1" i="0" u="none" strike="noStrike" dirty="0">
                          <a:solidFill>
                            <a:srgbClr val="000000"/>
                          </a:solidFill>
                          <a:effectLst/>
                          <a:latin typeface="Arial" panose="020B0604020202020204" pitchFamily="34" charset="0"/>
                        </a:rPr>
                        <a:t>Rok</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pl-PL" sz="1200" b="1" i="0" u="none" strike="noStrike" dirty="0">
                          <a:solidFill>
                            <a:srgbClr val="000000"/>
                          </a:solidFill>
                          <a:effectLst/>
                          <a:latin typeface="Arial" panose="020B0604020202020204" pitchFamily="34" charset="0"/>
                        </a:rPr>
                        <a:t>małe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pl-PL" sz="1200" b="1" i="0" u="none" strike="noStrike" dirty="0">
                          <a:solidFill>
                            <a:srgbClr val="000000"/>
                          </a:solidFill>
                          <a:effectLst/>
                          <a:latin typeface="Arial" panose="020B0604020202020204" pitchFamily="34" charset="0"/>
                        </a:rPr>
                        <a:t>średnie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pl-PL" sz="1200" b="1" i="0" u="none" strike="noStrike" dirty="0">
                          <a:solidFill>
                            <a:srgbClr val="000000"/>
                          </a:solidFill>
                          <a:effectLst/>
                          <a:latin typeface="Arial" panose="020B0604020202020204" pitchFamily="34" charset="0"/>
                        </a:rPr>
                        <a:t>duże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pl-PL" sz="1200" b="1" i="0" u="none" strike="noStrike" dirty="0">
                          <a:solidFill>
                            <a:srgbClr val="000000"/>
                          </a:solidFill>
                          <a:effectLst/>
                          <a:latin typeface="Arial" panose="020B0604020202020204" pitchFamily="34" charset="0"/>
                        </a:rPr>
                        <a:t>bardzo duże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pl-PL" sz="1200" b="1" i="0" u="none" strike="noStrike" dirty="0">
                          <a:solidFill>
                            <a:srgbClr val="000000"/>
                          </a:solidFill>
                          <a:effectLst/>
                          <a:latin typeface="Arial" panose="020B0604020202020204" pitchFamily="34" charset="0"/>
                        </a:rPr>
                        <a:t>suma</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07226958"/>
                  </a:ext>
                </a:extLst>
              </a:tr>
              <a:tr h="499769">
                <a:tc>
                  <a:txBody>
                    <a:bodyPr/>
                    <a:lstStyle/>
                    <a:p>
                      <a:pPr algn="ctr" fontAlgn="ctr"/>
                      <a:r>
                        <a:rPr lang="pl-PL" sz="1200" b="1" i="0" u="none" strike="noStrike" dirty="0">
                          <a:solidFill>
                            <a:srgbClr val="000000"/>
                          </a:solidFill>
                          <a:effectLst/>
                          <a:latin typeface="Arial" panose="020B0604020202020204" pitchFamily="34" charset="0"/>
                        </a:rPr>
                        <a:t>2023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pl-PL" sz="1200" b="0" i="0" u="none" strike="noStrike" dirty="0">
                          <a:solidFill>
                            <a:srgbClr val="000000"/>
                          </a:solidFill>
                          <a:effectLst/>
                          <a:latin typeface="Arial" panose="020B0604020202020204" pitchFamily="34" charset="0"/>
                        </a:rPr>
                        <a:t>179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pl-PL" sz="1200" b="0" i="0" u="none" strike="noStrike" dirty="0">
                          <a:solidFill>
                            <a:srgbClr val="000000"/>
                          </a:solidFill>
                          <a:effectLst/>
                          <a:latin typeface="Arial" panose="020B0604020202020204" pitchFamily="34" charset="0"/>
                        </a:rPr>
                        <a:t>14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pl-PL" sz="1200" b="0" i="0" u="none" strike="noStrike" dirty="0">
                          <a:solidFill>
                            <a:srgbClr val="000000"/>
                          </a:solidFill>
                          <a:effectLst/>
                          <a:latin typeface="Arial" panose="020B0604020202020204" pitchFamily="34" charset="0"/>
                        </a:rPr>
                        <a:t>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pl-PL" sz="1200" b="0" i="0" u="none" strike="noStrike" dirty="0">
                          <a:solidFill>
                            <a:srgbClr val="000000"/>
                          </a:solidFill>
                          <a:effectLst/>
                          <a:latin typeface="Arial" panose="020B0604020202020204" pitchFamily="34" charset="0"/>
                        </a:rPr>
                        <a:t>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pl-PL" sz="1200" b="0" i="0" u="none" strike="noStrike" dirty="0">
                          <a:solidFill>
                            <a:srgbClr val="000000"/>
                          </a:solidFill>
                          <a:effectLst/>
                          <a:latin typeface="Arial" panose="020B0604020202020204" pitchFamily="34" charset="0"/>
                        </a:rPr>
                        <a:t>196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76367233"/>
                  </a:ext>
                </a:extLst>
              </a:tr>
              <a:tr h="499769">
                <a:tc>
                  <a:txBody>
                    <a:bodyPr/>
                    <a:lstStyle/>
                    <a:p>
                      <a:pPr algn="ctr" fontAlgn="ctr"/>
                      <a:r>
                        <a:rPr lang="pl-PL" sz="1200" b="1" i="0" u="none" strike="noStrike" dirty="0">
                          <a:solidFill>
                            <a:srgbClr val="000000"/>
                          </a:solidFill>
                          <a:effectLst/>
                          <a:latin typeface="Arial" panose="020B0604020202020204" pitchFamily="34" charset="0"/>
                        </a:rPr>
                        <a:t>2024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pl-PL" sz="1200" b="0" i="0" u="none" strike="noStrike" dirty="0">
                          <a:solidFill>
                            <a:srgbClr val="000000"/>
                          </a:solidFill>
                          <a:effectLst/>
                          <a:latin typeface="Arial" panose="020B0604020202020204" pitchFamily="34" charset="0"/>
                        </a:rPr>
                        <a:t>179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pl-PL" sz="1200" b="0" i="0" u="none" strike="noStrike" dirty="0">
                          <a:solidFill>
                            <a:srgbClr val="000000"/>
                          </a:solidFill>
                          <a:effectLst/>
                          <a:latin typeface="Arial" panose="020B0604020202020204" pitchFamily="34" charset="0"/>
                        </a:rPr>
                        <a:t>12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pl-PL" sz="1200" b="0" i="0" u="none" strike="noStrike" dirty="0">
                          <a:solidFill>
                            <a:srgbClr val="000000"/>
                          </a:solidFill>
                          <a:effectLst/>
                          <a:latin typeface="Arial" panose="020B0604020202020204" pitchFamily="34" charset="0"/>
                        </a:rPr>
                        <a:t>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pl-PL" sz="1200" b="0" i="0" u="none" strike="noStrike" dirty="0">
                          <a:solidFill>
                            <a:srgbClr val="000000"/>
                          </a:solidFill>
                          <a:effectLst/>
                          <a:latin typeface="Arial" panose="020B0604020202020204" pitchFamily="34" charset="0"/>
                        </a:rPr>
                        <a:t>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pl-PL" sz="1200" b="0" i="0" u="none" strike="noStrike" dirty="0">
                          <a:solidFill>
                            <a:srgbClr val="000000"/>
                          </a:solidFill>
                          <a:effectLst/>
                          <a:latin typeface="Arial" panose="020B0604020202020204" pitchFamily="34" charset="0"/>
                        </a:rPr>
                        <a:t>194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83237492"/>
                  </a:ext>
                </a:extLst>
              </a:tr>
            </a:tbl>
          </a:graphicData>
        </a:graphic>
      </p:graphicFrame>
      <p:graphicFrame>
        <p:nvGraphicFramePr>
          <p:cNvPr id="7" name="Tabela 6">
            <a:extLst>
              <a:ext uri="{FF2B5EF4-FFF2-40B4-BE49-F238E27FC236}">
                <a16:creationId xmlns:a16="http://schemas.microsoft.com/office/drawing/2014/main" id="{B3718886-BB02-0090-B88B-5819D8BB087D}"/>
              </a:ext>
            </a:extLst>
          </p:cNvPr>
          <p:cNvGraphicFramePr>
            <a:graphicFrameLocks noGrp="1"/>
          </p:cNvGraphicFramePr>
          <p:nvPr>
            <p:extLst>
              <p:ext uri="{D42A27DB-BD31-4B8C-83A1-F6EECF244321}">
                <p14:modId xmlns:p14="http://schemas.microsoft.com/office/powerpoint/2010/main" val="1369188409"/>
              </p:ext>
            </p:extLst>
          </p:nvPr>
        </p:nvGraphicFramePr>
        <p:xfrm>
          <a:off x="430651" y="4957769"/>
          <a:ext cx="8106539" cy="1330047"/>
        </p:xfrm>
        <a:graphic>
          <a:graphicData uri="http://schemas.openxmlformats.org/drawingml/2006/table">
            <a:tbl>
              <a:tblPr/>
              <a:tblGrid>
                <a:gridCol w="1351090">
                  <a:extLst>
                    <a:ext uri="{9D8B030D-6E8A-4147-A177-3AD203B41FA5}">
                      <a16:colId xmlns:a16="http://schemas.microsoft.com/office/drawing/2014/main" val="2982932987"/>
                    </a:ext>
                  </a:extLst>
                </a:gridCol>
                <a:gridCol w="985832">
                  <a:extLst>
                    <a:ext uri="{9D8B030D-6E8A-4147-A177-3AD203B41FA5}">
                      <a16:colId xmlns:a16="http://schemas.microsoft.com/office/drawing/2014/main" val="929991682"/>
                    </a:ext>
                  </a:extLst>
                </a:gridCol>
                <a:gridCol w="1161720">
                  <a:extLst>
                    <a:ext uri="{9D8B030D-6E8A-4147-A177-3AD203B41FA5}">
                      <a16:colId xmlns:a16="http://schemas.microsoft.com/office/drawing/2014/main" val="3235482555"/>
                    </a:ext>
                  </a:extLst>
                </a:gridCol>
                <a:gridCol w="1263078">
                  <a:extLst>
                    <a:ext uri="{9D8B030D-6E8A-4147-A177-3AD203B41FA5}">
                      <a16:colId xmlns:a16="http://schemas.microsoft.com/office/drawing/2014/main" val="1524033324"/>
                    </a:ext>
                  </a:extLst>
                </a:gridCol>
                <a:gridCol w="1231891">
                  <a:extLst>
                    <a:ext uri="{9D8B030D-6E8A-4147-A177-3AD203B41FA5}">
                      <a16:colId xmlns:a16="http://schemas.microsoft.com/office/drawing/2014/main" val="416078037"/>
                    </a:ext>
                  </a:extLst>
                </a:gridCol>
                <a:gridCol w="990191">
                  <a:extLst>
                    <a:ext uri="{9D8B030D-6E8A-4147-A177-3AD203B41FA5}">
                      <a16:colId xmlns:a16="http://schemas.microsoft.com/office/drawing/2014/main" val="3659530879"/>
                    </a:ext>
                  </a:extLst>
                </a:gridCol>
                <a:gridCol w="1122737">
                  <a:extLst>
                    <a:ext uri="{9D8B030D-6E8A-4147-A177-3AD203B41FA5}">
                      <a16:colId xmlns:a16="http://schemas.microsoft.com/office/drawing/2014/main" val="3945720120"/>
                    </a:ext>
                  </a:extLst>
                </a:gridCol>
              </a:tblGrid>
              <a:tr h="330509">
                <a:tc>
                  <a:txBody>
                    <a:bodyPr/>
                    <a:lstStyle/>
                    <a:p>
                      <a:pPr algn="ctr" fontAlgn="ctr"/>
                      <a:r>
                        <a:rPr lang="pl-PL" sz="1200" b="1" i="0" u="none" strike="noStrike" dirty="0">
                          <a:solidFill>
                            <a:srgbClr val="000000"/>
                          </a:solidFill>
                          <a:effectLst/>
                          <a:latin typeface="Arial" panose="020B0604020202020204" pitchFamily="34" charset="0"/>
                        </a:rPr>
                        <a:t>Rok</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pl-PL" sz="1200" b="1" i="0" u="none" strike="noStrike" dirty="0">
                          <a:solidFill>
                            <a:srgbClr val="000000"/>
                          </a:solidFill>
                          <a:effectLst/>
                          <a:latin typeface="Arial" panose="020B0604020202020204" pitchFamily="34" charset="0"/>
                        </a:rPr>
                        <a:t>małe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pl-PL" sz="1200" b="1" i="0" u="none" strike="noStrike" dirty="0">
                          <a:solidFill>
                            <a:srgbClr val="000000"/>
                          </a:solidFill>
                          <a:effectLst/>
                          <a:latin typeface="Arial" panose="020B0604020202020204" pitchFamily="34" charset="0"/>
                        </a:rPr>
                        <a:t>lokalne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pl-PL" sz="1200" b="1" i="0" u="none" strike="noStrike" dirty="0">
                          <a:solidFill>
                            <a:srgbClr val="000000"/>
                          </a:solidFill>
                          <a:effectLst/>
                          <a:latin typeface="Arial" panose="020B0604020202020204" pitchFamily="34" charset="0"/>
                        </a:rPr>
                        <a:t>średnie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pl-PL" sz="1200" b="1" i="0" u="none" strike="noStrike" dirty="0">
                          <a:solidFill>
                            <a:srgbClr val="000000"/>
                          </a:solidFill>
                          <a:effectLst/>
                          <a:latin typeface="Arial" panose="020B0604020202020204" pitchFamily="34" charset="0"/>
                        </a:rPr>
                        <a:t>duże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pl-PL" sz="1200" b="1" i="0" u="none" strike="noStrike" dirty="0">
                          <a:solidFill>
                            <a:srgbClr val="000000"/>
                          </a:solidFill>
                          <a:effectLst/>
                          <a:latin typeface="Arial" panose="020B0604020202020204" pitchFamily="34" charset="0"/>
                        </a:rPr>
                        <a:t>klęska</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pl-PL" sz="1200" b="1" i="0" u="none" strike="noStrike" dirty="0">
                          <a:solidFill>
                            <a:srgbClr val="000000"/>
                          </a:solidFill>
                          <a:effectLst/>
                          <a:latin typeface="Arial" panose="020B0604020202020204" pitchFamily="34" charset="0"/>
                        </a:rPr>
                        <a:t>suma</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39976448"/>
                  </a:ext>
                </a:extLst>
              </a:tr>
              <a:tr h="499769">
                <a:tc>
                  <a:txBody>
                    <a:bodyPr/>
                    <a:lstStyle/>
                    <a:p>
                      <a:pPr algn="ctr" fontAlgn="ctr"/>
                      <a:r>
                        <a:rPr lang="pl-PL" sz="1200" b="1" i="0" u="none" strike="noStrike" dirty="0">
                          <a:solidFill>
                            <a:srgbClr val="000000"/>
                          </a:solidFill>
                          <a:effectLst/>
                          <a:latin typeface="Arial" panose="020B0604020202020204" pitchFamily="34" charset="0"/>
                        </a:rPr>
                        <a:t>2023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pl-PL" sz="1200" b="0" i="0" u="none" strike="noStrike" dirty="0">
                          <a:solidFill>
                            <a:srgbClr val="000000"/>
                          </a:solidFill>
                          <a:effectLst/>
                          <a:latin typeface="Arial" panose="020B0604020202020204" pitchFamily="34" charset="0"/>
                        </a:rPr>
                        <a:t>74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pl-PL" sz="1200" b="0" i="0" u="none" strike="noStrike" dirty="0">
                          <a:solidFill>
                            <a:srgbClr val="000000"/>
                          </a:solidFill>
                          <a:effectLst/>
                          <a:latin typeface="Arial" panose="020B0604020202020204" pitchFamily="34" charset="0"/>
                        </a:rPr>
                        <a:t>674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pl-PL" sz="1200" b="0" i="0" u="none" strike="noStrike" dirty="0">
                          <a:solidFill>
                            <a:srgbClr val="000000"/>
                          </a:solidFill>
                          <a:effectLst/>
                          <a:latin typeface="Arial" panose="020B0604020202020204" pitchFamily="34" charset="0"/>
                        </a:rPr>
                        <a:t>24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pl-PL" sz="1200" b="0" i="0" u="none" strike="noStrike" dirty="0">
                          <a:solidFill>
                            <a:srgbClr val="000000"/>
                          </a:solidFill>
                          <a:effectLst/>
                          <a:latin typeface="Arial" panose="020B0604020202020204" pitchFamily="34" charset="0"/>
                        </a:rPr>
                        <a:t>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pl-PL" sz="1200" b="0" i="0" u="none" strike="noStrike" dirty="0">
                          <a:solidFill>
                            <a:srgbClr val="000000"/>
                          </a:solidFill>
                          <a:effectLst/>
                          <a:latin typeface="Arial" panose="020B0604020202020204" pitchFamily="34" charset="0"/>
                        </a:rPr>
                        <a:t>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pl-PL" sz="1200" b="0" i="0" u="none" strike="noStrike" dirty="0">
                          <a:solidFill>
                            <a:srgbClr val="000000"/>
                          </a:solidFill>
                          <a:effectLst/>
                          <a:latin typeface="Arial" panose="020B0604020202020204" pitchFamily="34" charset="0"/>
                        </a:rPr>
                        <a:t>773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80099183"/>
                  </a:ext>
                </a:extLst>
              </a:tr>
              <a:tr h="499769">
                <a:tc>
                  <a:txBody>
                    <a:bodyPr/>
                    <a:lstStyle/>
                    <a:p>
                      <a:pPr algn="ctr" fontAlgn="ctr"/>
                      <a:r>
                        <a:rPr lang="pl-PL" sz="1200" b="1" i="0" u="none" strike="noStrike" dirty="0">
                          <a:solidFill>
                            <a:srgbClr val="000000"/>
                          </a:solidFill>
                          <a:effectLst/>
                          <a:latin typeface="Arial" panose="020B0604020202020204" pitchFamily="34" charset="0"/>
                        </a:rPr>
                        <a:t>2024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pl-PL" sz="1200" b="0" i="0" u="none" strike="noStrike" dirty="0">
                          <a:solidFill>
                            <a:srgbClr val="000000"/>
                          </a:solidFill>
                          <a:effectLst/>
                          <a:latin typeface="Arial" panose="020B0604020202020204" pitchFamily="34" charset="0"/>
                        </a:rPr>
                        <a:t>56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pl-PL" sz="1200" b="0" i="0" u="none" strike="noStrike" dirty="0">
                          <a:solidFill>
                            <a:srgbClr val="000000"/>
                          </a:solidFill>
                          <a:effectLst/>
                          <a:latin typeface="Arial" panose="020B0604020202020204" pitchFamily="34" charset="0"/>
                        </a:rPr>
                        <a:t>741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pl-PL" sz="1200" b="0" i="0" u="none" strike="noStrike" dirty="0">
                          <a:solidFill>
                            <a:srgbClr val="000000"/>
                          </a:solidFill>
                          <a:effectLst/>
                          <a:latin typeface="Arial" panose="020B0604020202020204" pitchFamily="34" charset="0"/>
                        </a:rPr>
                        <a:t>28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pl-PL" sz="1200" b="0" i="0" u="none" strike="noStrike" dirty="0">
                          <a:solidFill>
                            <a:srgbClr val="000000"/>
                          </a:solidFill>
                          <a:effectLst/>
                          <a:latin typeface="Arial" panose="020B0604020202020204" pitchFamily="34" charset="0"/>
                        </a:rPr>
                        <a:t>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pl-PL" sz="1200" b="0" i="0" u="none" strike="noStrike" dirty="0">
                          <a:solidFill>
                            <a:srgbClr val="000000"/>
                          </a:solidFill>
                          <a:effectLst/>
                          <a:latin typeface="Arial" panose="020B0604020202020204" pitchFamily="34" charset="0"/>
                        </a:rPr>
                        <a:t>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pl-PL" sz="1200" b="0" i="0" u="none" strike="noStrike" dirty="0">
                          <a:solidFill>
                            <a:srgbClr val="000000"/>
                          </a:solidFill>
                          <a:effectLst/>
                          <a:latin typeface="Arial" panose="020B0604020202020204" pitchFamily="34" charset="0"/>
                        </a:rPr>
                        <a:t>825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05311840"/>
                  </a:ext>
                </a:extLst>
              </a:tr>
            </a:tbl>
          </a:graphicData>
        </a:graphic>
      </p:graphicFrame>
      <p:graphicFrame>
        <p:nvGraphicFramePr>
          <p:cNvPr id="10" name="Wykres 9">
            <a:extLst>
              <a:ext uri="{FF2B5EF4-FFF2-40B4-BE49-F238E27FC236}">
                <a16:creationId xmlns:a16="http://schemas.microsoft.com/office/drawing/2014/main" id="{202F28D2-E789-76D3-8210-DE8D3F7FC2EE}"/>
              </a:ext>
            </a:extLst>
          </p:cNvPr>
          <p:cNvGraphicFramePr/>
          <p:nvPr>
            <p:extLst>
              <p:ext uri="{D42A27DB-BD31-4B8C-83A1-F6EECF244321}">
                <p14:modId xmlns:p14="http://schemas.microsoft.com/office/powerpoint/2010/main" val="2924950232"/>
              </p:ext>
            </p:extLst>
          </p:nvPr>
        </p:nvGraphicFramePr>
        <p:xfrm>
          <a:off x="8033656" y="223329"/>
          <a:ext cx="4391173" cy="304004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3" name="Wykres 12">
            <a:extLst>
              <a:ext uri="{FF2B5EF4-FFF2-40B4-BE49-F238E27FC236}">
                <a16:creationId xmlns:a16="http://schemas.microsoft.com/office/drawing/2014/main" id="{E19C99A1-7D83-E258-FFA8-028129735647}"/>
              </a:ext>
            </a:extLst>
          </p:cNvPr>
          <p:cNvGraphicFramePr/>
          <p:nvPr>
            <p:extLst>
              <p:ext uri="{D42A27DB-BD31-4B8C-83A1-F6EECF244321}">
                <p14:modId xmlns:p14="http://schemas.microsoft.com/office/powerpoint/2010/main" val="4145241277"/>
              </p:ext>
            </p:extLst>
          </p:nvPr>
        </p:nvGraphicFramePr>
        <p:xfrm>
          <a:off x="8033656" y="3704253"/>
          <a:ext cx="4391173" cy="2799184"/>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B3A0082-C411-3CB2-D75C-D77B910BB77A}"/>
              </a:ext>
            </a:extLst>
          </p:cNvPr>
          <p:cNvSpPr>
            <a:spLocks noGrp="1"/>
          </p:cNvSpPr>
          <p:nvPr>
            <p:ph type="title"/>
          </p:nvPr>
        </p:nvSpPr>
        <p:spPr/>
        <p:txBody>
          <a:bodyPr/>
          <a:lstStyle/>
          <a:p>
            <a:pPr algn="ctr">
              <a:lnSpc>
                <a:spcPct val="107000"/>
              </a:lnSpc>
              <a:spcAft>
                <a:spcPts val="800"/>
              </a:spcAft>
            </a:pPr>
            <a:r>
              <a:rPr lang="en-US" kern="1200" dirty="0">
                <a:solidFill>
                  <a:srgbClr val="C00000"/>
                </a:solidFill>
                <a:effectLst>
                  <a:outerShdw blurRad="38100" dist="38100" dir="2700000" algn="tl">
                    <a:srgbClr val="000000">
                      <a:alpha val="43000"/>
                    </a:srgbClr>
                  </a:outerShdw>
                </a:effectLst>
                <a:latin typeface="+mn-lt"/>
                <a:ea typeface="Times New Roman" panose="02020603050405020304" pitchFamily="18" charset="0"/>
                <a:cs typeface="Times New Roman" panose="02020603050405020304" pitchFamily="18" charset="0"/>
              </a:rPr>
              <a:t>AWANSE</a:t>
            </a:r>
            <a:r>
              <a:rPr lang="pl-PL" kern="1200" dirty="0">
                <a:solidFill>
                  <a:srgbClr val="C00000"/>
                </a:solidFill>
                <a:effectLst>
                  <a:outerShdw blurRad="38100" dist="38100" dir="2700000" algn="tl">
                    <a:srgbClr val="000000">
                      <a:alpha val="43000"/>
                    </a:srgbClr>
                  </a:outerShdw>
                </a:effectLst>
                <a:latin typeface="+mn-lt"/>
                <a:ea typeface="Times New Roman" panose="02020603050405020304" pitchFamily="18" charset="0"/>
                <a:cs typeface="Times New Roman" panose="02020603050405020304" pitchFamily="18" charset="0"/>
              </a:rPr>
              <a:t> NA WYŻSZE STOPNIE SŁUŻBOWE</a:t>
            </a:r>
            <a:br>
              <a:rPr lang="pl-PL" sz="800" dirty="0">
                <a:effectLst/>
                <a:latin typeface="+mn-lt"/>
                <a:ea typeface="Calibri" panose="020F0502020204030204" pitchFamily="34" charset="0"/>
                <a:cs typeface="Times New Roman" panose="02020603050405020304" pitchFamily="18" charset="0"/>
              </a:rPr>
            </a:br>
            <a:endParaRPr lang="pl-PL" dirty="0">
              <a:latin typeface="+mn-lt"/>
            </a:endParaRPr>
          </a:p>
        </p:txBody>
      </p:sp>
      <p:pic>
        <p:nvPicPr>
          <p:cNvPr id="4" name="Symbol zastępczy zawartości 3" descr=" ">
            <a:extLst>
              <a:ext uri="{FF2B5EF4-FFF2-40B4-BE49-F238E27FC236}">
                <a16:creationId xmlns:a16="http://schemas.microsoft.com/office/drawing/2014/main" id="{B5EB515C-1720-F8E3-1253-FA573D6A15CD}"/>
              </a:ext>
            </a:extLst>
          </p:cNvPr>
          <p:cNvPicPr>
            <a:picLocks noGrp="1" noChangeAspect="1"/>
          </p:cNvPicPr>
          <p:nvPr>
            <p:ph sz="quarter" idx="13"/>
          </p:nvPr>
        </p:nvPicPr>
        <p:blipFill>
          <a:blip r:embed="rId2" cstate="print">
            <a:extLst>
              <a:ext uri="{28A0092B-C50C-407E-A947-70E740481C1C}">
                <a14:useLocalDpi xmlns:a14="http://schemas.microsoft.com/office/drawing/2010/main" val="0"/>
              </a:ext>
            </a:extLst>
          </a:blip>
          <a:srcRect/>
          <a:stretch>
            <a:fillRect/>
          </a:stretch>
        </p:blipFill>
        <p:spPr bwMode="auto">
          <a:xfrm>
            <a:off x="1700784" y="1019036"/>
            <a:ext cx="8558784" cy="5718207"/>
          </a:xfrm>
          <a:prstGeom prst="rect">
            <a:avLst/>
          </a:prstGeom>
          <a:noFill/>
          <a:ln>
            <a:noFill/>
          </a:ln>
        </p:spPr>
      </p:pic>
      <p:sp>
        <p:nvSpPr>
          <p:cNvPr id="5" name="pole tekstowe 4">
            <a:extLst>
              <a:ext uri="{FF2B5EF4-FFF2-40B4-BE49-F238E27FC236}">
                <a16:creationId xmlns:a16="http://schemas.microsoft.com/office/drawing/2014/main" id="{46340D80-5F93-9626-3EAD-01E258DAC548}"/>
              </a:ext>
            </a:extLst>
          </p:cNvPr>
          <p:cNvSpPr txBox="1"/>
          <p:nvPr/>
        </p:nvSpPr>
        <p:spPr>
          <a:xfrm>
            <a:off x="4767943" y="5638306"/>
            <a:ext cx="5190151" cy="646331"/>
          </a:xfrm>
          <a:prstGeom prst="rect">
            <a:avLst/>
          </a:prstGeom>
          <a:noFill/>
        </p:spPr>
        <p:txBody>
          <a:bodyPr wrap="square">
            <a:spAutoFit/>
          </a:bodyPr>
          <a:lstStyle/>
          <a:p>
            <a:pPr algn="ctr"/>
            <a:r>
              <a:rPr lang="pl-PL" sz="1800" b="1" i="0" u="none" strike="noStrike" dirty="0">
                <a:solidFill>
                  <a:srgbClr val="FFFF00"/>
                </a:solidFill>
                <a:effectLst/>
                <a:latin typeface="Tahoma" panose="020B0604030504040204" pitchFamily="34" charset="0"/>
              </a:rPr>
              <a:t>W roku 2024 14 funkcjonariuszy otrzymało awans na wyższy stopień służbowy</a:t>
            </a:r>
            <a:endParaRPr lang="pl-PL" dirty="0"/>
          </a:p>
        </p:txBody>
      </p:sp>
    </p:spTree>
    <p:extLst>
      <p:ext uri="{BB962C8B-B14F-4D97-AF65-F5344CB8AC3E}">
        <p14:creationId xmlns:p14="http://schemas.microsoft.com/office/powerpoint/2010/main" val="34781438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id="{29CB07CD-4637-6B12-9CEC-38C50E7249CE}"/>
              </a:ext>
            </a:extLst>
          </p:cNvPr>
          <p:cNvSpPr txBox="1"/>
          <p:nvPr/>
        </p:nvSpPr>
        <p:spPr>
          <a:xfrm>
            <a:off x="345257" y="779597"/>
            <a:ext cx="9881153" cy="4370427"/>
          </a:xfrm>
          <a:prstGeom prst="rect">
            <a:avLst/>
          </a:prstGeom>
          <a:noFill/>
        </p:spPr>
        <p:txBody>
          <a:bodyPr wrap="square">
            <a:spAutoFit/>
          </a:bodyPr>
          <a:lstStyle/>
          <a:p>
            <a:pPr eaLnBrk="1" fontAlgn="auto" hangingPunct="1">
              <a:spcBef>
                <a:spcPts val="0"/>
              </a:spcBef>
              <a:spcAft>
                <a:spcPts val="0"/>
              </a:spcAft>
              <a:defRPr/>
            </a:pPr>
            <a:endParaRPr lang="pl-PL" sz="2200" dirty="0">
              <a:latin typeface="+mn-lt"/>
            </a:endParaRPr>
          </a:p>
          <a:p>
            <a:pPr eaLnBrk="1" fontAlgn="auto" hangingPunct="1">
              <a:spcBef>
                <a:spcPts val="0"/>
              </a:spcBef>
              <a:spcAft>
                <a:spcPts val="0"/>
              </a:spcAft>
              <a:defRPr/>
            </a:pPr>
            <a:r>
              <a:rPr lang="pl-PL" sz="2000" u="sng" dirty="0">
                <a:latin typeface="+mn-lt"/>
              </a:rPr>
              <a:t>Brązowa Odznaka „Zasłużony dla ochrony przeciwpożarowej”</a:t>
            </a:r>
          </a:p>
          <a:p>
            <a:pPr marL="285750" indent="-285750" eaLnBrk="1" fontAlgn="auto" hangingPunct="1">
              <a:spcBef>
                <a:spcPts val="0"/>
              </a:spcBef>
              <a:spcAft>
                <a:spcPts val="0"/>
              </a:spcAft>
              <a:buFont typeface="Arial" panose="020B0604020202020204" pitchFamily="34" charset="0"/>
              <a:buChar char="•"/>
              <a:defRPr/>
            </a:pPr>
            <a:r>
              <a:rPr lang="pl-PL" sz="1600" dirty="0">
                <a:latin typeface="+mn-lt"/>
              </a:rPr>
              <a:t>st. ogn. Mateusz Klorek</a:t>
            </a:r>
          </a:p>
          <a:p>
            <a:pPr marL="285750" indent="-285750" algn="l" fontAlgn="base">
              <a:buFont typeface="Arial" panose="020B0604020202020204" pitchFamily="34" charset="0"/>
              <a:buChar char="•"/>
            </a:pPr>
            <a:r>
              <a:rPr lang="pl-PL" sz="1600" i="0" dirty="0">
                <a:solidFill>
                  <a:srgbClr val="1B1B1B"/>
                </a:solidFill>
                <a:effectLst/>
                <a:latin typeface="+mn-lt"/>
              </a:rPr>
              <a:t>st. asp. Leszek Sarnowski</a:t>
            </a:r>
          </a:p>
          <a:p>
            <a:pPr marL="285750" indent="-285750">
              <a:buFont typeface="Arial" panose="020B0604020202020204" pitchFamily="34" charset="0"/>
              <a:buChar char="•"/>
            </a:pPr>
            <a:r>
              <a:rPr lang="pl-PL" sz="1600" i="0" dirty="0">
                <a:solidFill>
                  <a:srgbClr val="1B1B1B"/>
                </a:solidFill>
                <a:effectLst/>
                <a:latin typeface="+mn-lt"/>
              </a:rPr>
              <a:t>st. ogn. Marcin Wolak</a:t>
            </a:r>
          </a:p>
          <a:p>
            <a:r>
              <a:rPr lang="pl-PL" sz="2000" u="sng" dirty="0">
                <a:solidFill>
                  <a:srgbClr val="1B1B1B"/>
                </a:solidFill>
                <a:latin typeface="+mn-lt"/>
              </a:rPr>
              <a:t>Brązowy Medal za Długoletnią Służbę</a:t>
            </a:r>
          </a:p>
          <a:p>
            <a:pPr marL="285750" indent="-285750" algn="l" fontAlgn="base">
              <a:buFont typeface="Arial" panose="020B0604020202020204" pitchFamily="34" charset="0"/>
              <a:buChar char="•"/>
            </a:pPr>
            <a:r>
              <a:rPr lang="pl-PL" sz="1600" i="0" dirty="0">
                <a:solidFill>
                  <a:srgbClr val="1B1B1B"/>
                </a:solidFill>
                <a:effectLst/>
                <a:latin typeface="+mn-lt"/>
              </a:rPr>
              <a:t>st. ogn. Łukasz Chwałkowski</a:t>
            </a:r>
          </a:p>
          <a:p>
            <a:pPr algn="l" fontAlgn="base"/>
            <a:r>
              <a:rPr lang="pl-PL" sz="2000" i="0" u="sng" dirty="0">
                <a:solidFill>
                  <a:srgbClr val="1B1B1B"/>
                </a:solidFill>
                <a:effectLst/>
                <a:latin typeface="+mn-lt"/>
              </a:rPr>
              <a:t>Srebrny Medal za Długoletnią Służbę</a:t>
            </a:r>
          </a:p>
          <a:p>
            <a:pPr marL="285750" indent="-285750" algn="l" fontAlgn="base">
              <a:buFont typeface="Arial" panose="020B0604020202020204" pitchFamily="34" charset="0"/>
              <a:buChar char="•"/>
            </a:pPr>
            <a:r>
              <a:rPr lang="pl-PL" sz="1600" i="0" dirty="0">
                <a:solidFill>
                  <a:srgbClr val="1B1B1B"/>
                </a:solidFill>
                <a:effectLst/>
                <a:latin typeface="+mn-lt"/>
              </a:rPr>
              <a:t>st. asp. Arkadiusz Martyniak</a:t>
            </a:r>
          </a:p>
          <a:p>
            <a:pPr marL="285750" indent="-285750" algn="l" fontAlgn="base">
              <a:buFont typeface="Arial" panose="020B0604020202020204" pitchFamily="34" charset="0"/>
              <a:buChar char="•"/>
            </a:pPr>
            <a:r>
              <a:rPr lang="pl-PL" sz="1600" i="0" dirty="0">
                <a:solidFill>
                  <a:srgbClr val="1B1B1B"/>
                </a:solidFill>
                <a:effectLst/>
                <a:latin typeface="+mn-lt"/>
              </a:rPr>
              <a:t>st. ogn. Łukasz Prętki</a:t>
            </a:r>
          </a:p>
          <a:p>
            <a:pPr marL="285750" indent="-285750" algn="l" fontAlgn="base">
              <a:buFont typeface="Arial" panose="020B0604020202020204" pitchFamily="34" charset="0"/>
              <a:buChar char="•"/>
            </a:pPr>
            <a:r>
              <a:rPr lang="pl-PL" sz="1600" i="0" dirty="0">
                <a:solidFill>
                  <a:srgbClr val="1B1B1B"/>
                </a:solidFill>
                <a:effectLst/>
                <a:latin typeface="+mn-lt"/>
              </a:rPr>
              <a:t>st. ogn. Jarosław Stachowiak</a:t>
            </a:r>
          </a:p>
          <a:p>
            <a:pPr marL="285750" indent="-285750" algn="l" fontAlgn="base">
              <a:buFont typeface="Arial" panose="020B0604020202020204" pitchFamily="34" charset="0"/>
              <a:buChar char="•"/>
            </a:pPr>
            <a:r>
              <a:rPr lang="pl-PL" sz="1600" i="0" dirty="0">
                <a:solidFill>
                  <a:srgbClr val="1B1B1B"/>
                </a:solidFill>
                <a:effectLst/>
                <a:latin typeface="+mn-lt"/>
              </a:rPr>
              <a:t>st. ogn. Tomasz Tomaszyk</a:t>
            </a:r>
          </a:p>
          <a:p>
            <a:pPr marL="285750" indent="-285750" algn="l" fontAlgn="base">
              <a:buFont typeface="Arial" panose="020B0604020202020204" pitchFamily="34" charset="0"/>
              <a:buChar char="•"/>
            </a:pPr>
            <a:r>
              <a:rPr lang="pl-PL" sz="1600" i="0" dirty="0">
                <a:solidFill>
                  <a:srgbClr val="1B1B1B"/>
                </a:solidFill>
                <a:effectLst/>
                <a:latin typeface="+mn-lt"/>
              </a:rPr>
              <a:t>st. ogn. Marcin Wolak</a:t>
            </a:r>
          </a:p>
          <a:p>
            <a:pPr marL="285750" indent="-285750" algn="l" fontAlgn="base">
              <a:buFont typeface="Arial" panose="020B0604020202020204" pitchFamily="34" charset="0"/>
              <a:buChar char="•"/>
            </a:pPr>
            <a:endParaRPr lang="pl-PL" sz="1600" i="0" dirty="0">
              <a:solidFill>
                <a:srgbClr val="1B1B1B"/>
              </a:solidFill>
              <a:effectLst/>
              <a:latin typeface="Open Sans" panose="020B0606030504020204" pitchFamily="34" charset="0"/>
            </a:endParaRPr>
          </a:p>
          <a:p>
            <a:pPr eaLnBrk="1" fontAlgn="auto" hangingPunct="1">
              <a:spcBef>
                <a:spcPts val="0"/>
              </a:spcBef>
              <a:spcAft>
                <a:spcPts val="0"/>
              </a:spcAft>
              <a:defRPr/>
            </a:pPr>
            <a:endParaRPr lang="pl-PL" dirty="0">
              <a:latin typeface="+mn-lt"/>
            </a:endParaRPr>
          </a:p>
          <a:p>
            <a:pPr eaLnBrk="1" fontAlgn="auto" hangingPunct="1">
              <a:spcBef>
                <a:spcPts val="0"/>
              </a:spcBef>
              <a:spcAft>
                <a:spcPts val="0"/>
              </a:spcAft>
              <a:defRPr/>
            </a:pPr>
            <a:endParaRPr lang="pl-PL" dirty="0">
              <a:solidFill>
                <a:schemeClr val="bg1"/>
              </a:solidFill>
              <a:latin typeface="+mn-lt"/>
            </a:endParaRPr>
          </a:p>
        </p:txBody>
      </p:sp>
      <p:sp>
        <p:nvSpPr>
          <p:cNvPr id="2" name="Tytuł 1">
            <a:extLst>
              <a:ext uri="{FF2B5EF4-FFF2-40B4-BE49-F238E27FC236}">
                <a16:creationId xmlns:a16="http://schemas.microsoft.com/office/drawing/2014/main" id="{304EE637-BBB2-8F57-EC68-7512739172B9}"/>
              </a:ext>
            </a:extLst>
          </p:cNvPr>
          <p:cNvSpPr>
            <a:spLocks noGrp="1"/>
          </p:cNvSpPr>
          <p:nvPr>
            <p:ph type="title"/>
          </p:nvPr>
        </p:nvSpPr>
        <p:spPr>
          <a:xfrm>
            <a:off x="345257" y="496576"/>
            <a:ext cx="4557868" cy="706239"/>
          </a:xfrm>
        </p:spPr>
        <p:txBody>
          <a:bodyPr rtlCol="0" anchor="t">
            <a:noAutofit/>
          </a:bodyPr>
          <a:lstStyle/>
          <a:p>
            <a:pPr eaLnBrk="1" fontAlgn="auto" hangingPunct="1">
              <a:spcAft>
                <a:spcPts val="0"/>
              </a:spcAft>
              <a:defRPr/>
            </a:pPr>
            <a:r>
              <a:rPr lang="en-US" sz="4800" dirty="0">
                <a:solidFill>
                  <a:srgbClr val="C00000"/>
                </a:solidFill>
                <a:effectLst>
                  <a:outerShdw blurRad="38100" dist="38100" dir="2700000" algn="tl">
                    <a:srgbClr val="000000">
                      <a:alpha val="43137"/>
                    </a:srgbClr>
                  </a:outerShdw>
                </a:effectLst>
                <a:latin typeface="+mn-lt"/>
              </a:rPr>
              <a:t>ODZNACZENIA</a:t>
            </a:r>
            <a:endParaRPr lang="en-US" sz="4800" dirty="0">
              <a:solidFill>
                <a:srgbClr val="C00000"/>
              </a:solidFill>
              <a:effectLst>
                <a:outerShdw blurRad="38100" dist="38100" dir="2700000" algn="tl">
                  <a:srgbClr val="000000">
                    <a:alpha val="43137"/>
                  </a:srgbClr>
                </a:outerShdw>
              </a:effectLst>
              <a:highlight>
                <a:srgbClr val="FFFF00"/>
              </a:highlight>
              <a:latin typeface="+mn-lt"/>
            </a:endParaRPr>
          </a:p>
        </p:txBody>
      </p:sp>
      <p:sp>
        <p:nvSpPr>
          <p:cNvPr id="7" name="pole tekstowe 6">
            <a:extLst>
              <a:ext uri="{FF2B5EF4-FFF2-40B4-BE49-F238E27FC236}">
                <a16:creationId xmlns:a16="http://schemas.microsoft.com/office/drawing/2014/main" id="{75EDAF92-31E2-55F7-54A8-8D07125AF4FE}"/>
              </a:ext>
            </a:extLst>
          </p:cNvPr>
          <p:cNvSpPr txBox="1"/>
          <p:nvPr/>
        </p:nvSpPr>
        <p:spPr>
          <a:xfrm>
            <a:off x="649288" y="2438400"/>
            <a:ext cx="4795837" cy="3786188"/>
          </a:xfrm>
          <a:prstGeom prst="rect">
            <a:avLst/>
          </a:prstGeom>
        </p:spPr>
        <p:txBody>
          <a:bodyPr>
            <a:normAutofit/>
          </a:bodyPr>
          <a:lstStyle/>
          <a:p>
            <a:pPr eaLnBrk="1" fontAlgn="auto" hangingPunct="1">
              <a:spcBef>
                <a:spcPts val="1000"/>
              </a:spcBef>
              <a:spcAft>
                <a:spcPts val="0"/>
              </a:spcAft>
              <a:buClr>
                <a:schemeClr val="bg2">
                  <a:lumMod val="40000"/>
                  <a:lumOff val="60000"/>
                </a:schemeClr>
              </a:buClr>
              <a:buSzPct val="80000"/>
              <a:buFont typeface="Wingdings 3" charset="2"/>
              <a:buChar char=""/>
              <a:defRPr/>
            </a:pPr>
            <a:endParaRPr lang="en-US" sz="2000" dirty="0">
              <a:solidFill>
                <a:srgbClr val="EBEBEB"/>
              </a:solidFill>
              <a:latin typeface="+mj-lt"/>
              <a:ea typeface="+mj-ea"/>
              <a:cs typeface="+mj-cs"/>
            </a:endParaRPr>
          </a:p>
        </p:txBody>
      </p:sp>
      <p:grpSp>
        <p:nvGrpSpPr>
          <p:cNvPr id="14342" name="Grupa 5">
            <a:extLst>
              <a:ext uri="{FF2B5EF4-FFF2-40B4-BE49-F238E27FC236}">
                <a16:creationId xmlns:a16="http://schemas.microsoft.com/office/drawing/2014/main" id="{D6EBE503-C4A9-D3DE-7CDA-815016510F02}"/>
              </a:ext>
            </a:extLst>
          </p:cNvPr>
          <p:cNvGrpSpPr>
            <a:grpSpLocks/>
          </p:cNvGrpSpPr>
          <p:nvPr/>
        </p:nvGrpSpPr>
        <p:grpSpPr bwMode="auto">
          <a:xfrm>
            <a:off x="-1284288" y="-128588"/>
            <a:ext cx="13476288" cy="668338"/>
            <a:chOff x="-1284937" y="-128255"/>
            <a:chExt cx="13476937" cy="668786"/>
          </a:xfrm>
        </p:grpSpPr>
        <p:cxnSp>
          <p:nvCxnSpPr>
            <p:cNvPr id="9" name="Łącznik prosty 5">
              <a:extLst>
                <a:ext uri="{FF2B5EF4-FFF2-40B4-BE49-F238E27FC236}">
                  <a16:creationId xmlns:a16="http://schemas.microsoft.com/office/drawing/2014/main" id="{07B72BBB-CC4D-34B2-4927-59DEFFF7AFE7}"/>
                </a:ext>
              </a:extLst>
            </p:cNvPr>
            <p:cNvCxnSpPr>
              <a:cxnSpLocks/>
            </p:cNvCxnSpPr>
            <p:nvPr/>
          </p:nvCxnSpPr>
          <p:spPr>
            <a:xfrm>
              <a:off x="-587" y="540531"/>
              <a:ext cx="1219258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ytuł 4">
              <a:extLst>
                <a:ext uri="{FF2B5EF4-FFF2-40B4-BE49-F238E27FC236}">
                  <a16:creationId xmlns:a16="http://schemas.microsoft.com/office/drawing/2014/main" id="{087A34B1-84A7-99DD-8F9E-CE5E58099846}"/>
                </a:ext>
              </a:extLst>
            </p:cNvPr>
            <p:cNvSpPr txBox="1">
              <a:spLocks/>
            </p:cNvSpPr>
            <p:nvPr/>
          </p:nvSpPr>
          <p:spPr>
            <a:xfrm>
              <a:off x="-1284937" y="-128255"/>
              <a:ext cx="9149204" cy="668786"/>
            </a:xfrm>
            <a:prstGeom prst="rect">
              <a:avLst/>
            </a:prstGeom>
          </p:spPr>
          <p:txBody>
            <a:bodyPr anchor="b">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defRPr/>
              </a:pPr>
              <a:r>
                <a:rPr lang="en-US" sz="4800" dirty="0">
                  <a:solidFill>
                    <a:schemeClr val="tx1">
                      <a:lumMod val="95000"/>
                      <a:lumOff val="5000"/>
                    </a:schemeClr>
                  </a:solidFill>
                </a:rPr>
                <a:t>           </a:t>
              </a:r>
              <a:r>
                <a:rPr lang="pl-PL" sz="1800" b="1" dirty="0">
                  <a:solidFill>
                    <a:schemeClr val="tx1">
                      <a:lumMod val="95000"/>
                      <a:lumOff val="5000"/>
                    </a:schemeClr>
                  </a:solidFill>
                </a:rPr>
                <a:t>Komenda Powiatowa Państwowej Straży Pożarnej w Nowym Tomyślu</a:t>
              </a:r>
              <a:endParaRPr lang="en-US" sz="4800" b="1" dirty="0">
                <a:solidFill>
                  <a:schemeClr val="tx1">
                    <a:lumMod val="95000"/>
                    <a:lumOff val="5000"/>
                  </a:schemeClr>
                </a:solidFill>
              </a:endParaRPr>
            </a:p>
          </p:txBody>
        </p:sp>
      </p:grpSp>
      <p:pic>
        <p:nvPicPr>
          <p:cNvPr id="5" name="Obraz 4" descr="Obraz zawierający na wolnym powietrzu, osoba, człowiek, ubrania&#10;&#10;Zawartość wygenerowana przez sztuczną inteligencję może być niepoprawna.">
            <a:extLst>
              <a:ext uri="{FF2B5EF4-FFF2-40B4-BE49-F238E27FC236}">
                <a16:creationId xmlns:a16="http://schemas.microsoft.com/office/drawing/2014/main" id="{90533DA3-6345-693C-ACFF-F83B5BD17501}"/>
              </a:ext>
            </a:extLst>
          </p:cNvPr>
          <p:cNvPicPr>
            <a:picLocks noChangeAspect="1"/>
          </p:cNvPicPr>
          <p:nvPr/>
        </p:nvPicPr>
        <p:blipFill>
          <a:blip r:embed="rId2"/>
          <a:stretch>
            <a:fillRect/>
          </a:stretch>
        </p:blipFill>
        <p:spPr>
          <a:xfrm>
            <a:off x="6944359" y="1755103"/>
            <a:ext cx="5008300" cy="3347794"/>
          </a:xfrm>
          <a:prstGeom prst="rect">
            <a:avLst/>
          </a:prstGeom>
        </p:spPr>
      </p:pic>
      <p:pic>
        <p:nvPicPr>
          <p:cNvPr id="6" name="Obraz 5">
            <a:extLst>
              <a:ext uri="{FF2B5EF4-FFF2-40B4-BE49-F238E27FC236}">
                <a16:creationId xmlns:a16="http://schemas.microsoft.com/office/drawing/2014/main" id="{7D793778-C2E1-132E-FCA5-F37680CF8412}"/>
              </a:ext>
            </a:extLst>
          </p:cNvPr>
          <p:cNvPicPr>
            <a:picLocks noChangeAspect="1"/>
          </p:cNvPicPr>
          <p:nvPr/>
        </p:nvPicPr>
        <p:blipFill>
          <a:blip r:embed="rId3"/>
          <a:stretch>
            <a:fillRect/>
          </a:stretch>
        </p:blipFill>
        <p:spPr>
          <a:xfrm>
            <a:off x="152810" y="4331494"/>
            <a:ext cx="6639852" cy="2457793"/>
          </a:xfrm>
          <a:prstGeom prst="rect">
            <a:avLst/>
          </a:prstGeom>
        </p:spPr>
      </p:pic>
      <p:pic>
        <p:nvPicPr>
          <p:cNvPr id="14339" name="Obraz 7" descr="Obraz zawierający rysunek, okno&#10;&#10;Opis wygenerowany automatycznie">
            <a:extLst>
              <a:ext uri="{FF2B5EF4-FFF2-40B4-BE49-F238E27FC236}">
                <a16:creationId xmlns:a16="http://schemas.microsoft.com/office/drawing/2014/main" id="{4C9AE3AD-A4A8-B4A4-DA1A-02430C41BD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71666" y="66542"/>
            <a:ext cx="1213582" cy="1566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ole tekstowe 7">
            <a:extLst>
              <a:ext uri="{FF2B5EF4-FFF2-40B4-BE49-F238E27FC236}">
                <a16:creationId xmlns:a16="http://schemas.microsoft.com/office/drawing/2014/main" id="{15109ECB-7BDE-9895-A114-F20BA7C380D1}"/>
              </a:ext>
            </a:extLst>
          </p:cNvPr>
          <p:cNvSpPr txBox="1"/>
          <p:nvPr/>
        </p:nvSpPr>
        <p:spPr>
          <a:xfrm>
            <a:off x="7137918" y="5197151"/>
            <a:ext cx="4814741" cy="677108"/>
          </a:xfrm>
          <a:prstGeom prst="rect">
            <a:avLst/>
          </a:prstGeom>
          <a:noFill/>
        </p:spPr>
        <p:txBody>
          <a:bodyPr wrap="square" rtlCol="0">
            <a:spAutoFit/>
          </a:bodyPr>
          <a:lstStyle/>
          <a:p>
            <a:pPr eaLnBrk="1" fontAlgn="auto" hangingPunct="1">
              <a:spcBef>
                <a:spcPts val="0"/>
              </a:spcBef>
              <a:spcAft>
                <a:spcPts val="0"/>
              </a:spcAft>
              <a:defRPr/>
            </a:pPr>
            <a:r>
              <a:rPr lang="pl-PL" sz="2000" u="sng" dirty="0">
                <a:latin typeface="+mn-lt"/>
              </a:rPr>
              <a:t>Dyplom Komendanta Głównego PSP</a:t>
            </a:r>
          </a:p>
          <a:p>
            <a:pPr eaLnBrk="1" fontAlgn="auto" hangingPunct="1">
              <a:spcBef>
                <a:spcPts val="0"/>
              </a:spcBef>
              <a:spcAft>
                <a:spcPts val="0"/>
              </a:spcAft>
              <a:defRPr/>
            </a:pPr>
            <a:r>
              <a:rPr lang="pl-PL" sz="1200" dirty="0">
                <a:latin typeface="+mn-lt"/>
              </a:rPr>
              <a:t> </a:t>
            </a:r>
            <a:r>
              <a:rPr lang="pl-PL" dirty="0">
                <a:latin typeface="+mn-lt"/>
              </a:rPr>
              <a:t>kpt. Marcin Kozica</a:t>
            </a:r>
          </a:p>
        </p:txBody>
      </p:sp>
    </p:spTree>
  </p:cSld>
  <p:clrMapOvr>
    <a:overrideClrMapping bg1="lt1" tx1="dk1" bg2="lt2" tx2="dk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C870440-E14A-8EE9-0884-B86C78A3A71B}"/>
              </a:ext>
            </a:extLst>
          </p:cNvPr>
          <p:cNvSpPr>
            <a:spLocks noGrp="1"/>
          </p:cNvSpPr>
          <p:nvPr>
            <p:ph type="title"/>
          </p:nvPr>
        </p:nvSpPr>
        <p:spPr>
          <a:xfrm>
            <a:off x="709613" y="769938"/>
            <a:ext cx="10772775" cy="1438275"/>
          </a:xfrm>
        </p:spPr>
        <p:txBody>
          <a:bodyPr rtlCol="0" anchor="t">
            <a:noAutofit/>
          </a:bodyPr>
          <a:lstStyle/>
          <a:p>
            <a:pPr algn="ctr" eaLnBrk="1" fontAlgn="auto" hangingPunct="1">
              <a:spcAft>
                <a:spcPts val="0"/>
              </a:spcAft>
              <a:defRPr/>
            </a:pPr>
            <a:r>
              <a:rPr lang="pl-PL" dirty="0">
                <a:solidFill>
                  <a:srgbClr val="C00000"/>
                </a:solidFill>
                <a:effectLst>
                  <a:outerShdw blurRad="38100" dist="38100" dir="2700000" algn="tl">
                    <a:srgbClr val="000000">
                      <a:alpha val="43137"/>
                    </a:srgbClr>
                  </a:outerShdw>
                </a:effectLst>
                <a:latin typeface="+mn-lt"/>
              </a:rPr>
              <a:t>ŚWIADCZENIA RATOWNICZE DLA DRUHÓW OCHOTNICZYCH STRAŻY POŻARNYCH</a:t>
            </a:r>
            <a:endParaRPr lang="en-US" dirty="0">
              <a:solidFill>
                <a:srgbClr val="C00000"/>
              </a:solidFill>
              <a:effectLst>
                <a:outerShdw blurRad="38100" dist="38100" dir="2700000" algn="tl">
                  <a:srgbClr val="000000">
                    <a:alpha val="43137"/>
                  </a:srgbClr>
                </a:outerShdw>
              </a:effectLst>
              <a:latin typeface="+mn-lt"/>
            </a:endParaRPr>
          </a:p>
        </p:txBody>
      </p:sp>
      <p:sp>
        <p:nvSpPr>
          <p:cNvPr id="7" name="pole tekstowe 6">
            <a:extLst>
              <a:ext uri="{FF2B5EF4-FFF2-40B4-BE49-F238E27FC236}">
                <a16:creationId xmlns:a16="http://schemas.microsoft.com/office/drawing/2014/main" id="{A312282E-6D4C-C13C-451C-1B2D70362356}"/>
              </a:ext>
            </a:extLst>
          </p:cNvPr>
          <p:cNvSpPr txBox="1"/>
          <p:nvPr/>
        </p:nvSpPr>
        <p:spPr>
          <a:xfrm>
            <a:off x="649288" y="2438400"/>
            <a:ext cx="4795837" cy="3786188"/>
          </a:xfrm>
          <a:prstGeom prst="rect">
            <a:avLst/>
          </a:prstGeom>
        </p:spPr>
        <p:txBody>
          <a:bodyPr>
            <a:normAutofit/>
          </a:bodyPr>
          <a:lstStyle/>
          <a:p>
            <a:pPr eaLnBrk="1" fontAlgn="auto" hangingPunct="1">
              <a:spcBef>
                <a:spcPts val="1000"/>
              </a:spcBef>
              <a:spcAft>
                <a:spcPts val="0"/>
              </a:spcAft>
              <a:buClr>
                <a:schemeClr val="bg2">
                  <a:lumMod val="40000"/>
                  <a:lumOff val="60000"/>
                </a:schemeClr>
              </a:buClr>
              <a:buSzPct val="80000"/>
              <a:buFont typeface="Wingdings 3" charset="2"/>
              <a:buChar char=""/>
              <a:defRPr/>
            </a:pPr>
            <a:endParaRPr lang="en-US" sz="2000" dirty="0">
              <a:solidFill>
                <a:srgbClr val="EBEBEB"/>
              </a:solidFill>
              <a:latin typeface="+mj-lt"/>
              <a:ea typeface="+mj-ea"/>
              <a:cs typeface="+mj-cs"/>
            </a:endParaRPr>
          </a:p>
        </p:txBody>
      </p:sp>
      <p:grpSp>
        <p:nvGrpSpPr>
          <p:cNvPr id="15364" name="Grupa 5">
            <a:extLst>
              <a:ext uri="{FF2B5EF4-FFF2-40B4-BE49-F238E27FC236}">
                <a16:creationId xmlns:a16="http://schemas.microsoft.com/office/drawing/2014/main" id="{865A5A8E-EB67-2CBB-AB3B-FC9F1EA2F89A}"/>
              </a:ext>
            </a:extLst>
          </p:cNvPr>
          <p:cNvGrpSpPr>
            <a:grpSpLocks/>
          </p:cNvGrpSpPr>
          <p:nvPr/>
        </p:nvGrpSpPr>
        <p:grpSpPr bwMode="auto">
          <a:xfrm>
            <a:off x="-1284288" y="-128588"/>
            <a:ext cx="13476288" cy="668338"/>
            <a:chOff x="-1284937" y="-128255"/>
            <a:chExt cx="13476937" cy="668786"/>
          </a:xfrm>
        </p:grpSpPr>
        <p:cxnSp>
          <p:nvCxnSpPr>
            <p:cNvPr id="9" name="Łącznik prosty 5">
              <a:extLst>
                <a:ext uri="{FF2B5EF4-FFF2-40B4-BE49-F238E27FC236}">
                  <a16:creationId xmlns:a16="http://schemas.microsoft.com/office/drawing/2014/main" id="{412A0ED4-E19A-628B-20FA-A2479ED8CFA0}"/>
                </a:ext>
              </a:extLst>
            </p:cNvPr>
            <p:cNvCxnSpPr>
              <a:cxnSpLocks/>
            </p:cNvCxnSpPr>
            <p:nvPr/>
          </p:nvCxnSpPr>
          <p:spPr>
            <a:xfrm>
              <a:off x="-587" y="540531"/>
              <a:ext cx="1219258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ytuł 4">
              <a:extLst>
                <a:ext uri="{FF2B5EF4-FFF2-40B4-BE49-F238E27FC236}">
                  <a16:creationId xmlns:a16="http://schemas.microsoft.com/office/drawing/2014/main" id="{E76C4307-0ADF-6159-67DD-7342FED6D91F}"/>
                </a:ext>
              </a:extLst>
            </p:cNvPr>
            <p:cNvSpPr txBox="1">
              <a:spLocks/>
            </p:cNvSpPr>
            <p:nvPr/>
          </p:nvSpPr>
          <p:spPr>
            <a:xfrm>
              <a:off x="-1284937" y="-128255"/>
              <a:ext cx="9149204" cy="668786"/>
            </a:xfrm>
            <a:prstGeom prst="rect">
              <a:avLst/>
            </a:prstGeom>
          </p:spPr>
          <p:txBody>
            <a:bodyPr anchor="b">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defRPr/>
              </a:pPr>
              <a:r>
                <a:rPr lang="en-US" sz="4800" dirty="0">
                  <a:solidFill>
                    <a:schemeClr val="tx1">
                      <a:lumMod val="95000"/>
                      <a:lumOff val="5000"/>
                    </a:schemeClr>
                  </a:solidFill>
                </a:rPr>
                <a:t>           </a:t>
              </a:r>
              <a:r>
                <a:rPr lang="pl-PL" sz="1800" b="1" dirty="0">
                  <a:solidFill>
                    <a:schemeClr val="tx1">
                      <a:lumMod val="95000"/>
                      <a:lumOff val="5000"/>
                    </a:schemeClr>
                  </a:solidFill>
                </a:rPr>
                <a:t>Komenda Powiatowa Państwowej Straży Pożarnej w Nowym Tomyślu</a:t>
              </a:r>
              <a:endParaRPr lang="en-US" sz="4800" b="1" dirty="0">
                <a:solidFill>
                  <a:schemeClr val="tx1">
                    <a:lumMod val="95000"/>
                    <a:lumOff val="5000"/>
                  </a:schemeClr>
                </a:solidFill>
              </a:endParaRPr>
            </a:p>
          </p:txBody>
        </p:sp>
      </p:grpSp>
      <p:pic>
        <p:nvPicPr>
          <p:cNvPr id="4" name="Obraz 3" descr="Obraz zawierający tekst, Czcionka, Grafika, projekt graficzny">
            <a:extLst>
              <a:ext uri="{FF2B5EF4-FFF2-40B4-BE49-F238E27FC236}">
                <a16:creationId xmlns:a16="http://schemas.microsoft.com/office/drawing/2014/main" id="{9C9B30E7-825A-229D-0369-68FCBE6DD624}"/>
              </a:ext>
            </a:extLst>
          </p:cNvPr>
          <p:cNvPicPr>
            <a:picLocks noChangeAspect="1"/>
          </p:cNvPicPr>
          <p:nvPr/>
        </p:nvPicPr>
        <p:blipFill>
          <a:blip r:embed="rId2"/>
          <a:stretch>
            <a:fillRect/>
          </a:stretch>
        </p:blipFill>
        <p:spPr>
          <a:xfrm>
            <a:off x="6096000" y="2836717"/>
            <a:ext cx="5761662" cy="2430701"/>
          </a:xfrm>
          <a:prstGeom prst="rect">
            <a:avLst/>
          </a:prstGeom>
        </p:spPr>
      </p:pic>
      <p:pic>
        <p:nvPicPr>
          <p:cNvPr id="6" name="Obraz 5" descr="Obraz zawierający Czcionka, logo, tekst, Grafika">
            <a:extLst>
              <a:ext uri="{FF2B5EF4-FFF2-40B4-BE49-F238E27FC236}">
                <a16:creationId xmlns:a16="http://schemas.microsoft.com/office/drawing/2014/main" id="{57576ED8-1649-C3BF-4487-FE1781FCF7B2}"/>
              </a:ext>
            </a:extLst>
          </p:cNvPr>
          <p:cNvPicPr>
            <a:picLocks noChangeAspect="1"/>
          </p:cNvPicPr>
          <p:nvPr/>
        </p:nvPicPr>
        <p:blipFill>
          <a:blip r:embed="rId3"/>
          <a:stretch>
            <a:fillRect/>
          </a:stretch>
        </p:blipFill>
        <p:spPr>
          <a:xfrm>
            <a:off x="832533" y="2706201"/>
            <a:ext cx="4612592" cy="2691732"/>
          </a:xfrm>
          <a:prstGeom prst="rect">
            <a:avLst/>
          </a:prstGeom>
        </p:spPr>
      </p:pic>
    </p:spTree>
  </p:cSld>
  <p:clrMapOvr>
    <a:overrideClrMapping bg1="lt1" tx1="dk1" bg2="lt2" tx2="dk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8C5299-76A2-D67C-6E4A-C044D569233A}"/>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A76D268A-BAFD-CE96-7BF0-BBF372A93285}"/>
              </a:ext>
            </a:extLst>
          </p:cNvPr>
          <p:cNvSpPr>
            <a:spLocks noGrp="1"/>
          </p:cNvSpPr>
          <p:nvPr>
            <p:ph type="title"/>
          </p:nvPr>
        </p:nvSpPr>
        <p:spPr>
          <a:xfrm>
            <a:off x="709613" y="769938"/>
            <a:ext cx="10772775" cy="1438275"/>
          </a:xfrm>
        </p:spPr>
        <p:txBody>
          <a:bodyPr rtlCol="0" anchor="t">
            <a:noAutofit/>
          </a:bodyPr>
          <a:lstStyle/>
          <a:p>
            <a:pPr algn="ctr" eaLnBrk="1" fontAlgn="auto" hangingPunct="1">
              <a:spcAft>
                <a:spcPts val="0"/>
              </a:spcAft>
              <a:defRPr/>
            </a:pPr>
            <a:r>
              <a:rPr lang="pl-PL" dirty="0">
                <a:solidFill>
                  <a:srgbClr val="C00000"/>
                </a:solidFill>
                <a:effectLst>
                  <a:outerShdw blurRad="38100" dist="38100" dir="2700000" algn="tl">
                    <a:srgbClr val="000000">
                      <a:alpha val="43137"/>
                    </a:srgbClr>
                  </a:outerShdw>
                </a:effectLst>
                <a:latin typeface="+mn-lt"/>
              </a:rPr>
              <a:t>PODNOSZENIE KWALIFIKACJI ZAWOOWYCH</a:t>
            </a:r>
            <a:endParaRPr lang="en-US" dirty="0">
              <a:solidFill>
                <a:srgbClr val="C00000"/>
              </a:solidFill>
              <a:effectLst>
                <a:outerShdw blurRad="38100" dist="38100" dir="2700000" algn="tl">
                  <a:srgbClr val="000000">
                    <a:alpha val="43137"/>
                  </a:srgbClr>
                </a:outerShdw>
              </a:effectLst>
              <a:latin typeface="+mn-lt"/>
            </a:endParaRPr>
          </a:p>
        </p:txBody>
      </p:sp>
      <p:sp>
        <p:nvSpPr>
          <p:cNvPr id="7" name="pole tekstowe 6">
            <a:extLst>
              <a:ext uri="{FF2B5EF4-FFF2-40B4-BE49-F238E27FC236}">
                <a16:creationId xmlns:a16="http://schemas.microsoft.com/office/drawing/2014/main" id="{0211EC48-BA6A-6B96-A138-4766C5DF8C0F}"/>
              </a:ext>
            </a:extLst>
          </p:cNvPr>
          <p:cNvSpPr txBox="1"/>
          <p:nvPr/>
        </p:nvSpPr>
        <p:spPr>
          <a:xfrm>
            <a:off x="649288" y="2438400"/>
            <a:ext cx="4795837" cy="3786188"/>
          </a:xfrm>
          <a:prstGeom prst="rect">
            <a:avLst/>
          </a:prstGeom>
        </p:spPr>
        <p:txBody>
          <a:bodyPr>
            <a:normAutofit/>
          </a:bodyPr>
          <a:lstStyle/>
          <a:p>
            <a:pPr eaLnBrk="1" fontAlgn="auto" hangingPunct="1">
              <a:spcBef>
                <a:spcPts val="1000"/>
              </a:spcBef>
              <a:spcAft>
                <a:spcPts val="0"/>
              </a:spcAft>
              <a:buClr>
                <a:schemeClr val="bg2">
                  <a:lumMod val="40000"/>
                  <a:lumOff val="60000"/>
                </a:schemeClr>
              </a:buClr>
              <a:buSzPct val="80000"/>
              <a:buFont typeface="Wingdings 3" charset="2"/>
              <a:buChar char=""/>
              <a:defRPr/>
            </a:pPr>
            <a:endParaRPr lang="en-US" sz="2000" dirty="0">
              <a:solidFill>
                <a:srgbClr val="EBEBEB"/>
              </a:solidFill>
              <a:latin typeface="+mj-lt"/>
              <a:ea typeface="+mj-ea"/>
              <a:cs typeface="+mj-cs"/>
            </a:endParaRPr>
          </a:p>
        </p:txBody>
      </p:sp>
      <p:grpSp>
        <p:nvGrpSpPr>
          <p:cNvPr id="15364" name="Grupa 5">
            <a:extLst>
              <a:ext uri="{FF2B5EF4-FFF2-40B4-BE49-F238E27FC236}">
                <a16:creationId xmlns:a16="http://schemas.microsoft.com/office/drawing/2014/main" id="{8DBB3809-A9C0-DB07-3136-36B539D0E417}"/>
              </a:ext>
            </a:extLst>
          </p:cNvPr>
          <p:cNvGrpSpPr>
            <a:grpSpLocks/>
          </p:cNvGrpSpPr>
          <p:nvPr/>
        </p:nvGrpSpPr>
        <p:grpSpPr bwMode="auto">
          <a:xfrm>
            <a:off x="-1284288" y="-128588"/>
            <a:ext cx="13476288" cy="668338"/>
            <a:chOff x="-1284937" y="-128255"/>
            <a:chExt cx="13476937" cy="668786"/>
          </a:xfrm>
        </p:grpSpPr>
        <p:cxnSp>
          <p:nvCxnSpPr>
            <p:cNvPr id="9" name="Łącznik prosty 5">
              <a:extLst>
                <a:ext uri="{FF2B5EF4-FFF2-40B4-BE49-F238E27FC236}">
                  <a16:creationId xmlns:a16="http://schemas.microsoft.com/office/drawing/2014/main" id="{CA762A99-57F7-4B4B-C980-C62554197734}"/>
                </a:ext>
              </a:extLst>
            </p:cNvPr>
            <p:cNvCxnSpPr>
              <a:cxnSpLocks/>
            </p:cNvCxnSpPr>
            <p:nvPr/>
          </p:nvCxnSpPr>
          <p:spPr>
            <a:xfrm>
              <a:off x="-587" y="540531"/>
              <a:ext cx="1219258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ytuł 4">
              <a:extLst>
                <a:ext uri="{FF2B5EF4-FFF2-40B4-BE49-F238E27FC236}">
                  <a16:creationId xmlns:a16="http://schemas.microsoft.com/office/drawing/2014/main" id="{F2771319-567D-E2EB-4FC1-6D293AD74E6B}"/>
                </a:ext>
              </a:extLst>
            </p:cNvPr>
            <p:cNvSpPr txBox="1">
              <a:spLocks/>
            </p:cNvSpPr>
            <p:nvPr/>
          </p:nvSpPr>
          <p:spPr>
            <a:xfrm>
              <a:off x="-1284937" y="-128255"/>
              <a:ext cx="9149204" cy="668786"/>
            </a:xfrm>
            <a:prstGeom prst="rect">
              <a:avLst/>
            </a:prstGeom>
          </p:spPr>
          <p:txBody>
            <a:bodyPr anchor="b">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defRPr/>
              </a:pPr>
              <a:r>
                <a:rPr lang="en-US" sz="4800" dirty="0">
                  <a:solidFill>
                    <a:schemeClr val="tx1">
                      <a:lumMod val="95000"/>
                      <a:lumOff val="5000"/>
                    </a:schemeClr>
                  </a:solidFill>
                </a:rPr>
                <a:t>           </a:t>
              </a:r>
              <a:r>
                <a:rPr lang="pl-PL" sz="1800" b="1" dirty="0">
                  <a:solidFill>
                    <a:schemeClr val="tx1">
                      <a:lumMod val="95000"/>
                      <a:lumOff val="5000"/>
                    </a:schemeClr>
                  </a:solidFill>
                </a:rPr>
                <a:t>Komenda Powiatowa Państwowej Straży Pożarnej w Nowym Tomyślu</a:t>
              </a:r>
              <a:endParaRPr lang="en-US" sz="4800" b="1" dirty="0">
                <a:solidFill>
                  <a:schemeClr val="tx1">
                    <a:lumMod val="95000"/>
                    <a:lumOff val="5000"/>
                  </a:schemeClr>
                </a:solidFill>
              </a:endParaRPr>
            </a:p>
          </p:txBody>
        </p:sp>
      </p:grpSp>
      <p:graphicFrame>
        <p:nvGraphicFramePr>
          <p:cNvPr id="3" name="Tabela 2">
            <a:extLst>
              <a:ext uri="{FF2B5EF4-FFF2-40B4-BE49-F238E27FC236}">
                <a16:creationId xmlns:a16="http://schemas.microsoft.com/office/drawing/2014/main" id="{8A4E87A6-F0A8-4BC5-1C7E-BBE39C65927D}"/>
              </a:ext>
            </a:extLst>
          </p:cNvPr>
          <p:cNvGraphicFramePr>
            <a:graphicFrameLocks noGrp="1"/>
          </p:cNvGraphicFramePr>
          <p:nvPr>
            <p:extLst>
              <p:ext uri="{D42A27DB-BD31-4B8C-83A1-F6EECF244321}">
                <p14:modId xmlns:p14="http://schemas.microsoft.com/office/powerpoint/2010/main" val="1449719330"/>
              </p:ext>
            </p:extLst>
          </p:nvPr>
        </p:nvGraphicFramePr>
        <p:xfrm>
          <a:off x="2057400" y="2738279"/>
          <a:ext cx="8077200" cy="2524125"/>
        </p:xfrm>
        <a:graphic>
          <a:graphicData uri="http://schemas.openxmlformats.org/drawingml/2006/table">
            <a:tbl>
              <a:tblPr/>
              <a:tblGrid>
                <a:gridCol w="3962400">
                  <a:extLst>
                    <a:ext uri="{9D8B030D-6E8A-4147-A177-3AD203B41FA5}">
                      <a16:colId xmlns:a16="http://schemas.microsoft.com/office/drawing/2014/main" val="1241773312"/>
                    </a:ext>
                  </a:extLst>
                </a:gridCol>
                <a:gridCol w="4114800">
                  <a:extLst>
                    <a:ext uri="{9D8B030D-6E8A-4147-A177-3AD203B41FA5}">
                      <a16:colId xmlns:a16="http://schemas.microsoft.com/office/drawing/2014/main" val="87660444"/>
                    </a:ext>
                  </a:extLst>
                </a:gridCol>
              </a:tblGrid>
              <a:tr h="400050">
                <a:tc gridSpan="2">
                  <a:txBody>
                    <a:bodyPr/>
                    <a:lstStyle/>
                    <a:p>
                      <a:pPr algn="ctr" rtl="0" fontAlgn="t"/>
                      <a:r>
                        <a:rPr lang="pl-PL" sz="2000" b="1" i="0" u="none" strike="noStrike" dirty="0">
                          <a:solidFill>
                            <a:srgbClr val="FFFFFF"/>
                          </a:solidFill>
                          <a:effectLst/>
                          <a:latin typeface="Tahoma" panose="020B0604030504040204" pitchFamily="34" charset="0"/>
                        </a:rPr>
                        <a:t>Nazwa szkoły pożarniczej </a:t>
                      </a:r>
                      <a:endParaRPr lang="pl-PL" dirty="0">
                        <a:effectLst/>
                      </a:endParaRPr>
                    </a:p>
                  </a:txBody>
                  <a:tcPr marL="95250" marR="95250" marT="47625" marB="47625">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1"/>
                    </a:solidFill>
                  </a:tcPr>
                </a:tc>
                <a:tc hMerge="1">
                  <a:txBody>
                    <a:bodyPr/>
                    <a:lstStyle/>
                    <a:p>
                      <a:endParaRPr lang="pl-PL"/>
                    </a:p>
                  </a:txBody>
                  <a:tcPr/>
                </a:tc>
                <a:extLst>
                  <a:ext uri="{0D108BD9-81ED-4DB2-BD59-A6C34878D82A}">
                    <a16:rowId xmlns:a16="http://schemas.microsoft.com/office/drawing/2014/main" val="387353771"/>
                  </a:ext>
                </a:extLst>
              </a:tr>
              <a:tr h="962025">
                <a:tc>
                  <a:txBody>
                    <a:bodyPr/>
                    <a:lstStyle/>
                    <a:p>
                      <a:pPr algn="ctr" rtl="0" fontAlgn="t"/>
                      <a:r>
                        <a:rPr lang="pl-PL" sz="1900" b="1" i="0" u="none" strike="noStrike" dirty="0">
                          <a:solidFill>
                            <a:srgbClr val="000000"/>
                          </a:solidFill>
                          <a:effectLst/>
                          <a:latin typeface="Tahoma" panose="020B0604030504040204" pitchFamily="34" charset="0"/>
                        </a:rPr>
                        <a:t>Akademia Pożarnicza</a:t>
                      </a:r>
                      <a:endParaRPr lang="pl-PL" dirty="0">
                        <a:effectLst/>
                      </a:endParaRPr>
                    </a:p>
                    <a:p>
                      <a:pPr algn="ctr" rtl="0" fontAlgn="t"/>
                      <a:r>
                        <a:rPr lang="pl-PL" sz="1900" b="1" i="0" u="none" strike="noStrike" dirty="0">
                          <a:solidFill>
                            <a:srgbClr val="000000"/>
                          </a:solidFill>
                          <a:effectLst/>
                          <a:latin typeface="Tahoma" panose="020B0604030504040204" pitchFamily="34" charset="0"/>
                        </a:rPr>
                        <a:t>w Warszawie</a:t>
                      </a:r>
                      <a:endParaRPr lang="pl-PL" dirty="0">
                        <a:effectLst/>
                      </a:endParaRPr>
                    </a:p>
                  </a:txBody>
                  <a:tcPr marL="95250" marR="95250" marT="47625" marB="47625">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chemeClr val="accent1">
                        <a:lumMod val="40000"/>
                        <a:lumOff val="60000"/>
                      </a:schemeClr>
                    </a:solidFill>
                  </a:tcPr>
                </a:tc>
                <a:tc>
                  <a:txBody>
                    <a:bodyPr/>
                    <a:lstStyle/>
                    <a:p>
                      <a:pPr algn="ctr" rtl="0" fontAlgn="t"/>
                      <a:r>
                        <a:rPr lang="pl-PL" sz="1900" b="1" i="0" u="none" strike="noStrike" dirty="0">
                          <a:solidFill>
                            <a:srgbClr val="000000"/>
                          </a:solidFill>
                          <a:effectLst/>
                          <a:latin typeface="Tahoma" panose="020B0604030504040204" pitchFamily="34" charset="0"/>
                        </a:rPr>
                        <a:t>Szkoła Aspirantów PSP </a:t>
                      </a:r>
                      <a:endParaRPr lang="pl-PL" dirty="0">
                        <a:effectLst/>
                      </a:endParaRPr>
                    </a:p>
                    <a:p>
                      <a:pPr algn="ctr" rtl="0" fontAlgn="t"/>
                      <a:r>
                        <a:rPr lang="pl-PL" sz="1900" b="1" i="0" u="none" strike="noStrike" dirty="0">
                          <a:solidFill>
                            <a:srgbClr val="000000"/>
                          </a:solidFill>
                          <a:effectLst/>
                          <a:latin typeface="Tahoma" panose="020B0604030504040204" pitchFamily="34" charset="0"/>
                        </a:rPr>
                        <a:t>w Poznaniu</a:t>
                      </a:r>
                      <a:endParaRPr lang="pl-PL" dirty="0">
                        <a:effectLst/>
                      </a:endParaRPr>
                    </a:p>
                  </a:txBody>
                  <a:tcPr marL="95250" marR="95250" marT="47625" marB="47625">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2646382203"/>
                  </a:ext>
                </a:extLst>
              </a:tr>
              <a:tr h="819150">
                <a:tc>
                  <a:txBody>
                    <a:bodyPr/>
                    <a:lstStyle/>
                    <a:p>
                      <a:pPr algn="ctr" rtl="0" fontAlgn="t"/>
                      <a:br>
                        <a:rPr lang="pl-PL" dirty="0">
                          <a:effectLst/>
                        </a:rPr>
                      </a:br>
                      <a:r>
                        <a:rPr lang="pl-PL" sz="1600" b="0" i="0" u="none" strike="noStrike" dirty="0">
                          <a:solidFill>
                            <a:srgbClr val="000000"/>
                          </a:solidFill>
                          <a:effectLst/>
                          <a:latin typeface="Tahoma" panose="020B0604030504040204" pitchFamily="34" charset="0"/>
                        </a:rPr>
                        <a:t>3 funkcjonariuszy</a:t>
                      </a:r>
                      <a:endParaRPr lang="pl-PL" dirty="0">
                        <a:effectLst/>
                      </a:endParaRPr>
                    </a:p>
                    <a:p>
                      <a:pPr fontAlgn="t"/>
                      <a:br>
                        <a:rPr lang="pl-PL" dirty="0">
                          <a:effectLst/>
                        </a:rPr>
                      </a:br>
                      <a:endParaRPr lang="pl-PL" dirty="0">
                        <a:effectLst/>
                      </a:endParaRPr>
                    </a:p>
                  </a:txBody>
                  <a:tcPr marL="95250" marR="95250" marT="47625" marB="47625">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chemeClr val="accent1">
                        <a:lumMod val="40000"/>
                        <a:lumOff val="60000"/>
                      </a:schemeClr>
                    </a:solidFill>
                  </a:tcPr>
                </a:tc>
                <a:tc>
                  <a:txBody>
                    <a:bodyPr/>
                    <a:lstStyle/>
                    <a:p>
                      <a:pPr algn="ctr" rtl="0" fontAlgn="t"/>
                      <a:br>
                        <a:rPr lang="pl-PL" dirty="0">
                          <a:effectLst/>
                        </a:rPr>
                      </a:br>
                      <a:r>
                        <a:rPr lang="pl-PL" sz="1600" b="0" i="0" u="none" strike="noStrike" dirty="0">
                          <a:solidFill>
                            <a:srgbClr val="000000"/>
                          </a:solidFill>
                          <a:effectLst/>
                          <a:latin typeface="Tahoma" panose="020B0604030504040204" pitchFamily="34" charset="0"/>
                        </a:rPr>
                        <a:t>2 funkcjonariuszy</a:t>
                      </a:r>
                      <a:endParaRPr lang="pl-PL" dirty="0">
                        <a:effectLst/>
                      </a:endParaRPr>
                    </a:p>
                    <a:p>
                      <a:pPr fontAlgn="t"/>
                      <a:br>
                        <a:rPr lang="pl-PL" dirty="0">
                          <a:effectLst/>
                        </a:rPr>
                      </a:br>
                      <a:endParaRPr lang="pl-PL" dirty="0">
                        <a:effectLst/>
                      </a:endParaRPr>
                    </a:p>
                  </a:txBody>
                  <a:tcPr marL="95250" marR="95250" marT="47625" marB="47625">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369148109"/>
                  </a:ext>
                </a:extLst>
              </a:tr>
            </a:tbl>
          </a:graphicData>
        </a:graphic>
      </p:graphicFrame>
      <p:sp>
        <p:nvSpPr>
          <p:cNvPr id="5" name="Rectangle 1">
            <a:extLst>
              <a:ext uri="{FF2B5EF4-FFF2-40B4-BE49-F238E27FC236}">
                <a16:creationId xmlns:a16="http://schemas.microsoft.com/office/drawing/2014/main" id="{C78B20FF-87EF-84A3-C88D-798EA403358C}"/>
              </a:ext>
            </a:extLst>
          </p:cNvPr>
          <p:cNvSpPr>
            <a:spLocks noChangeArrowheads="1"/>
          </p:cNvSpPr>
          <p:nvPr/>
        </p:nvSpPr>
        <p:spPr bwMode="auto">
          <a:xfrm>
            <a:off x="2057400" y="273843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l-PL"/>
          </a:p>
        </p:txBody>
      </p:sp>
    </p:spTree>
    <p:extLst>
      <p:ext uri="{BB962C8B-B14F-4D97-AF65-F5344CB8AC3E}">
        <p14:creationId xmlns:p14="http://schemas.microsoft.com/office/powerpoint/2010/main" val="670013380"/>
      </p:ext>
    </p:extLst>
  </p:cSld>
  <p:clrMapOvr>
    <a:overrideClrMapping bg1="lt1" tx1="dk1" bg2="lt2" tx2="dk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Obraz 2">
            <a:extLst>
              <a:ext uri="{FF2B5EF4-FFF2-40B4-BE49-F238E27FC236}">
                <a16:creationId xmlns:a16="http://schemas.microsoft.com/office/drawing/2014/main" id="{260B2F95-FC50-8877-473F-044ABFDCB2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13975" y="300038"/>
            <a:ext cx="1573213" cy="202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ytuł 1">
            <a:extLst>
              <a:ext uri="{FF2B5EF4-FFF2-40B4-BE49-F238E27FC236}">
                <a16:creationId xmlns:a16="http://schemas.microsoft.com/office/drawing/2014/main" id="{F2BB5343-F000-EEAC-49C2-CAF910BD899B}"/>
              </a:ext>
            </a:extLst>
          </p:cNvPr>
          <p:cNvSpPr txBox="1">
            <a:spLocks/>
          </p:cNvSpPr>
          <p:nvPr/>
        </p:nvSpPr>
        <p:spPr>
          <a:xfrm>
            <a:off x="665163" y="3541713"/>
            <a:ext cx="10504487" cy="1489075"/>
          </a:xfrm>
          <a:prstGeom prst="rect">
            <a:avLst/>
          </a:prstGeom>
        </p:spPr>
        <p:txBody>
          <a:bodyPr anchor="b">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defRPr/>
            </a:pPr>
            <a:br>
              <a:rPr lang="pl-PL" dirty="0">
                <a:effectLst>
                  <a:outerShdw blurRad="38100" dist="38100" dir="2700000" algn="tl">
                    <a:srgbClr val="000000">
                      <a:alpha val="43137"/>
                    </a:srgbClr>
                  </a:outerShdw>
                </a:effectLst>
              </a:rPr>
            </a:br>
            <a:br>
              <a:rPr lang="pl-PL" dirty="0">
                <a:effectLst>
                  <a:outerShdw blurRad="38100" dist="38100" dir="2700000" algn="tl">
                    <a:srgbClr val="000000">
                      <a:alpha val="43137"/>
                    </a:srgbClr>
                  </a:outerShdw>
                </a:effectLst>
              </a:rPr>
            </a:br>
            <a:br>
              <a:rPr lang="pl-PL" dirty="0">
                <a:effectLst>
                  <a:outerShdw blurRad="38100" dist="38100" dir="2700000" algn="tl">
                    <a:srgbClr val="000000">
                      <a:alpha val="43137"/>
                    </a:srgbClr>
                  </a:outerShdw>
                </a:effectLst>
              </a:rPr>
            </a:br>
            <a:br>
              <a:rPr lang="pl-PL" dirty="0">
                <a:effectLst>
                  <a:outerShdw blurRad="38100" dist="38100" dir="2700000" algn="tl">
                    <a:srgbClr val="000000">
                      <a:alpha val="43137"/>
                    </a:srgbClr>
                  </a:outerShdw>
                </a:effectLst>
              </a:rPr>
            </a:br>
            <a:br>
              <a:rPr lang="pl-PL" dirty="0">
                <a:effectLst>
                  <a:outerShdw blurRad="38100" dist="38100" dir="2700000" algn="tl">
                    <a:srgbClr val="000000">
                      <a:alpha val="43137"/>
                    </a:srgbClr>
                  </a:outerShdw>
                </a:effectLst>
              </a:rPr>
            </a:br>
            <a:br>
              <a:rPr lang="pl-PL" dirty="0">
                <a:effectLst>
                  <a:outerShdw blurRad="38100" dist="38100" dir="2700000" algn="tl">
                    <a:srgbClr val="000000">
                      <a:alpha val="43137"/>
                    </a:srgbClr>
                  </a:outerShdw>
                </a:effectLst>
              </a:rPr>
            </a:br>
            <a:br>
              <a:rPr lang="pl-PL" dirty="0">
                <a:effectLst>
                  <a:outerShdw blurRad="38100" dist="38100" dir="2700000" algn="tl">
                    <a:srgbClr val="000000">
                      <a:alpha val="43137"/>
                    </a:srgbClr>
                  </a:outerShdw>
                </a:effectLst>
              </a:rPr>
            </a:br>
            <a:br>
              <a:rPr lang="pl-PL" dirty="0">
                <a:effectLst>
                  <a:outerShdw blurRad="38100" dist="38100" dir="2700000" algn="tl">
                    <a:srgbClr val="000000">
                      <a:alpha val="43137"/>
                    </a:srgbClr>
                  </a:outerShdw>
                </a:effectLst>
              </a:rPr>
            </a:br>
            <a:r>
              <a:rPr lang="pl-PL" sz="26400" b="1" dirty="0">
                <a:solidFill>
                  <a:srgbClr val="C00000"/>
                </a:solidFill>
                <a:effectLst>
                  <a:outerShdw blurRad="38100" dist="38100" dir="2700000" algn="tl">
                    <a:srgbClr val="000000">
                      <a:alpha val="43137"/>
                    </a:srgbClr>
                  </a:outerShdw>
                </a:effectLst>
              </a:rPr>
              <a:t>DZIAŁALNOŚĆ </a:t>
            </a:r>
          </a:p>
          <a:p>
            <a:pPr algn="ctr" fontAlgn="auto">
              <a:spcAft>
                <a:spcPts val="0"/>
              </a:spcAft>
              <a:defRPr/>
            </a:pPr>
            <a:r>
              <a:rPr lang="pl-PL" sz="26400" b="1" dirty="0">
                <a:solidFill>
                  <a:srgbClr val="C00000"/>
                </a:solidFill>
                <a:effectLst>
                  <a:outerShdw blurRad="38100" dist="38100" dir="2700000" algn="tl">
                    <a:srgbClr val="000000">
                      <a:alpha val="43137"/>
                    </a:srgbClr>
                  </a:outerShdw>
                </a:effectLst>
              </a:rPr>
              <a:t>KONTROLNO-ROZPOZNAWCZA</a:t>
            </a:r>
            <a:endParaRPr lang="en-US" sz="26400" b="1" dirty="0">
              <a:solidFill>
                <a:srgbClr val="C00000"/>
              </a:solidFill>
            </a:endParaRPr>
          </a:p>
        </p:txBody>
      </p:sp>
      <p:cxnSp>
        <p:nvCxnSpPr>
          <p:cNvPr id="7" name="Łącznik prosty 6">
            <a:extLst>
              <a:ext uri="{FF2B5EF4-FFF2-40B4-BE49-F238E27FC236}">
                <a16:creationId xmlns:a16="http://schemas.microsoft.com/office/drawing/2014/main" id="{194002F7-BF16-2625-FF61-AA29AC7E3F6B}"/>
              </a:ext>
            </a:extLst>
          </p:cNvPr>
          <p:cNvCxnSpPr>
            <a:cxnSpLocks/>
          </p:cNvCxnSpPr>
          <p:nvPr/>
        </p:nvCxnSpPr>
        <p:spPr>
          <a:xfrm>
            <a:off x="0" y="3090863"/>
            <a:ext cx="12192000" cy="158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cSld>
  <p:clrMapOvr>
    <a:overrideClrMapping bg1="lt1" tx1="dk1" bg2="lt2" tx2="dk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rostokąt 6">
            <a:extLst>
              <a:ext uri="{FF2B5EF4-FFF2-40B4-BE49-F238E27FC236}">
                <a16:creationId xmlns:a16="http://schemas.microsoft.com/office/drawing/2014/main" id="{A2C2F1B5-2123-7E5C-BE43-1183558FBAA8}"/>
              </a:ext>
            </a:extLst>
          </p:cNvPr>
          <p:cNvSpPr/>
          <p:nvPr/>
        </p:nvSpPr>
        <p:spPr>
          <a:xfrm>
            <a:off x="347472" y="3014713"/>
            <a:ext cx="11457432" cy="2168525"/>
          </a:xfrm>
          <a:prstGeom prst="rect">
            <a:avLst/>
          </a:prstGeom>
        </p:spPr>
        <p:txBody>
          <a:bodyPr>
            <a:normAutofit/>
          </a:bodyPr>
          <a:lstStyle/>
          <a:p>
            <a:pPr algn="ctr" eaLnBrk="1" fontAlgn="auto" hangingPunct="1">
              <a:lnSpc>
                <a:spcPct val="150000"/>
              </a:lnSpc>
              <a:spcBef>
                <a:spcPts val="1000"/>
              </a:spcBef>
              <a:spcAft>
                <a:spcPts val="0"/>
              </a:spcAft>
              <a:buClr>
                <a:schemeClr val="tx1"/>
              </a:buClr>
              <a:buSzPct val="80000"/>
              <a:defRPr/>
            </a:pPr>
            <a:r>
              <a:rPr lang="en-US" altLang="pl-PL" sz="2800" b="1" dirty="0">
                <a:solidFill>
                  <a:srgbClr val="C00000"/>
                </a:solidFill>
                <a:effectLst>
                  <a:outerShdw blurRad="38100" dist="38100" dir="2700000" algn="tl">
                    <a:srgbClr val="000000">
                      <a:alpha val="43137"/>
                    </a:srgbClr>
                  </a:outerShdw>
                </a:effectLst>
                <a:latin typeface="+mj-lt"/>
                <a:ea typeface="+mj-ea"/>
                <a:cs typeface="+mj-cs"/>
              </a:rPr>
              <a:t>W 202</a:t>
            </a:r>
            <a:r>
              <a:rPr lang="pl-PL" altLang="pl-PL" sz="2800" b="1" dirty="0">
                <a:solidFill>
                  <a:srgbClr val="C00000"/>
                </a:solidFill>
                <a:effectLst>
                  <a:outerShdw blurRad="38100" dist="38100" dir="2700000" algn="tl">
                    <a:srgbClr val="000000">
                      <a:alpha val="43137"/>
                    </a:srgbClr>
                  </a:outerShdw>
                </a:effectLst>
                <a:latin typeface="+mj-lt"/>
                <a:ea typeface="+mj-ea"/>
                <a:cs typeface="+mj-cs"/>
              </a:rPr>
              <a:t>4</a:t>
            </a:r>
            <a:r>
              <a:rPr lang="en-US" altLang="pl-PL" sz="2800" b="1" dirty="0">
                <a:solidFill>
                  <a:srgbClr val="C00000"/>
                </a:solidFill>
                <a:effectLst>
                  <a:outerShdw blurRad="38100" dist="38100" dir="2700000" algn="tl">
                    <a:srgbClr val="000000">
                      <a:alpha val="43137"/>
                    </a:srgbClr>
                  </a:outerShdw>
                </a:effectLst>
                <a:latin typeface="+mj-lt"/>
                <a:ea typeface="+mj-ea"/>
                <a:cs typeface="+mj-cs"/>
              </a:rPr>
              <a:t> </a:t>
            </a:r>
            <a:r>
              <a:rPr lang="en-US" altLang="pl-PL" sz="2800" b="1" dirty="0" err="1">
                <a:solidFill>
                  <a:srgbClr val="C00000"/>
                </a:solidFill>
                <a:effectLst>
                  <a:outerShdw blurRad="38100" dist="38100" dir="2700000" algn="tl">
                    <a:srgbClr val="000000">
                      <a:alpha val="43137"/>
                    </a:srgbClr>
                  </a:outerShdw>
                </a:effectLst>
                <a:latin typeface="+mj-lt"/>
                <a:ea typeface="+mj-ea"/>
                <a:cs typeface="+mj-cs"/>
              </a:rPr>
              <a:t>roku</a:t>
            </a:r>
            <a:r>
              <a:rPr lang="en-US" altLang="pl-PL" sz="2800" b="1" dirty="0">
                <a:solidFill>
                  <a:srgbClr val="C00000"/>
                </a:solidFill>
                <a:effectLst>
                  <a:outerShdw blurRad="38100" dist="38100" dir="2700000" algn="tl">
                    <a:srgbClr val="000000">
                      <a:alpha val="43137"/>
                    </a:srgbClr>
                  </a:outerShdw>
                </a:effectLst>
                <a:latin typeface="+mj-lt"/>
                <a:ea typeface="+mj-ea"/>
                <a:cs typeface="+mj-cs"/>
              </a:rPr>
              <a:t> </a:t>
            </a:r>
            <a:r>
              <a:rPr lang="pl-PL" altLang="pl-PL" sz="2800" b="1" dirty="0">
                <a:solidFill>
                  <a:srgbClr val="C00000"/>
                </a:solidFill>
                <a:effectLst>
                  <a:outerShdw blurRad="38100" dist="38100" dir="2700000" algn="tl">
                    <a:srgbClr val="000000">
                      <a:alpha val="43137"/>
                    </a:srgbClr>
                  </a:outerShdw>
                </a:effectLst>
                <a:latin typeface="+mj-lt"/>
                <a:ea typeface="+mj-ea"/>
                <a:cs typeface="+mj-cs"/>
              </a:rPr>
              <a:t>funkcjonariusze </a:t>
            </a:r>
            <a:r>
              <a:rPr lang="en-US" altLang="pl-PL" sz="2800" b="1" dirty="0" err="1">
                <a:solidFill>
                  <a:srgbClr val="C00000"/>
                </a:solidFill>
                <a:effectLst>
                  <a:outerShdw blurRad="38100" dist="38100" dir="2700000" algn="tl">
                    <a:srgbClr val="000000">
                      <a:alpha val="43137"/>
                    </a:srgbClr>
                  </a:outerShdw>
                </a:effectLst>
                <a:latin typeface="+mj-lt"/>
                <a:ea typeface="+mj-ea"/>
                <a:cs typeface="+mj-cs"/>
              </a:rPr>
              <a:t>Komend</a:t>
            </a:r>
            <a:r>
              <a:rPr lang="pl-PL" altLang="pl-PL" sz="2800" b="1" dirty="0">
                <a:solidFill>
                  <a:srgbClr val="C00000"/>
                </a:solidFill>
                <a:effectLst>
                  <a:outerShdw blurRad="38100" dist="38100" dir="2700000" algn="tl">
                    <a:srgbClr val="000000">
                      <a:alpha val="43137"/>
                    </a:srgbClr>
                  </a:outerShdw>
                </a:effectLst>
                <a:latin typeface="+mj-lt"/>
                <a:ea typeface="+mj-ea"/>
                <a:cs typeface="+mj-cs"/>
              </a:rPr>
              <a:t>y</a:t>
            </a:r>
            <a:r>
              <a:rPr lang="en-US" altLang="pl-PL" sz="2800" b="1" dirty="0">
                <a:solidFill>
                  <a:srgbClr val="C00000"/>
                </a:solidFill>
                <a:effectLst>
                  <a:outerShdw blurRad="38100" dist="38100" dir="2700000" algn="tl">
                    <a:srgbClr val="000000">
                      <a:alpha val="43137"/>
                    </a:srgbClr>
                  </a:outerShdw>
                </a:effectLst>
                <a:latin typeface="+mj-lt"/>
                <a:ea typeface="+mj-ea"/>
                <a:cs typeface="+mj-cs"/>
              </a:rPr>
              <a:t> </a:t>
            </a:r>
            <a:r>
              <a:rPr lang="en-US" altLang="pl-PL" sz="2800" b="1" dirty="0" err="1">
                <a:solidFill>
                  <a:srgbClr val="C00000"/>
                </a:solidFill>
                <a:effectLst>
                  <a:outerShdw blurRad="38100" dist="38100" dir="2700000" algn="tl">
                    <a:srgbClr val="000000">
                      <a:alpha val="43137"/>
                    </a:srgbClr>
                  </a:outerShdw>
                </a:effectLst>
                <a:latin typeface="+mj-lt"/>
                <a:ea typeface="+mj-ea"/>
                <a:cs typeface="+mj-cs"/>
              </a:rPr>
              <a:t>Powiatow</a:t>
            </a:r>
            <a:r>
              <a:rPr lang="pl-PL" altLang="pl-PL" sz="2800" b="1" dirty="0">
                <a:solidFill>
                  <a:srgbClr val="C00000"/>
                </a:solidFill>
                <a:effectLst>
                  <a:outerShdw blurRad="38100" dist="38100" dir="2700000" algn="tl">
                    <a:srgbClr val="000000">
                      <a:alpha val="43137"/>
                    </a:srgbClr>
                  </a:outerShdw>
                </a:effectLst>
                <a:latin typeface="+mj-lt"/>
                <a:ea typeface="+mj-ea"/>
                <a:cs typeface="+mj-cs"/>
              </a:rPr>
              <a:t>ej</a:t>
            </a:r>
            <a:r>
              <a:rPr lang="en-US" altLang="pl-PL" sz="2800" b="1" dirty="0">
                <a:solidFill>
                  <a:srgbClr val="C00000"/>
                </a:solidFill>
                <a:effectLst>
                  <a:outerShdw blurRad="38100" dist="38100" dir="2700000" algn="tl">
                    <a:srgbClr val="000000">
                      <a:alpha val="43137"/>
                    </a:srgbClr>
                  </a:outerShdw>
                </a:effectLst>
                <a:latin typeface="+mj-lt"/>
                <a:ea typeface="+mj-ea"/>
                <a:cs typeface="+mj-cs"/>
              </a:rPr>
              <a:t> Państwowej Straży Pożarnej</a:t>
            </a:r>
            <a:r>
              <a:rPr lang="pl-PL" altLang="pl-PL" sz="2800" b="1" dirty="0">
                <a:solidFill>
                  <a:srgbClr val="C00000"/>
                </a:solidFill>
                <a:effectLst>
                  <a:outerShdw blurRad="38100" dist="38100" dir="2700000" algn="tl">
                    <a:srgbClr val="000000">
                      <a:alpha val="43137"/>
                    </a:srgbClr>
                  </a:outerShdw>
                </a:effectLst>
                <a:latin typeface="+mj-lt"/>
                <a:ea typeface="+mj-ea"/>
                <a:cs typeface="+mj-cs"/>
              </a:rPr>
              <a:t> w Nowy Tomyślu</a:t>
            </a:r>
            <a:r>
              <a:rPr lang="en-US" altLang="pl-PL" sz="2800" b="1" dirty="0">
                <a:solidFill>
                  <a:srgbClr val="C00000"/>
                </a:solidFill>
                <a:effectLst>
                  <a:outerShdw blurRad="38100" dist="38100" dir="2700000" algn="tl">
                    <a:srgbClr val="000000">
                      <a:alpha val="43137"/>
                    </a:srgbClr>
                  </a:outerShdw>
                </a:effectLst>
                <a:latin typeface="+mj-lt"/>
                <a:ea typeface="+mj-ea"/>
                <a:cs typeface="+mj-cs"/>
              </a:rPr>
              <a:t> realizując zadania kontrolno - </a:t>
            </a:r>
            <a:r>
              <a:rPr lang="en-US" altLang="pl-PL" sz="2800" b="1" dirty="0" err="1">
                <a:solidFill>
                  <a:srgbClr val="C00000"/>
                </a:solidFill>
                <a:effectLst>
                  <a:outerShdw blurRad="38100" dist="38100" dir="2700000" algn="tl">
                    <a:srgbClr val="000000">
                      <a:alpha val="43137"/>
                    </a:srgbClr>
                  </a:outerShdw>
                </a:effectLst>
                <a:latin typeface="+mj-lt"/>
                <a:ea typeface="+mj-ea"/>
                <a:cs typeface="+mj-cs"/>
              </a:rPr>
              <a:t>rozpoznawcze</a:t>
            </a:r>
            <a:r>
              <a:rPr lang="en-US" altLang="pl-PL" sz="2800" b="1" dirty="0">
                <a:solidFill>
                  <a:srgbClr val="C00000"/>
                </a:solidFill>
                <a:effectLst>
                  <a:outerShdw blurRad="38100" dist="38100" dir="2700000" algn="tl">
                    <a:srgbClr val="000000">
                      <a:alpha val="43137"/>
                    </a:srgbClr>
                  </a:outerShdw>
                </a:effectLst>
                <a:latin typeface="+mj-lt"/>
                <a:ea typeface="+mj-ea"/>
                <a:cs typeface="+mj-cs"/>
              </a:rPr>
              <a:t> </a:t>
            </a:r>
            <a:r>
              <a:rPr lang="en-US" altLang="pl-PL" sz="2800" b="1" dirty="0" err="1">
                <a:solidFill>
                  <a:srgbClr val="C00000"/>
                </a:solidFill>
                <a:effectLst>
                  <a:outerShdw blurRad="38100" dist="38100" dir="2700000" algn="tl">
                    <a:srgbClr val="000000">
                      <a:alpha val="43137"/>
                    </a:srgbClr>
                  </a:outerShdw>
                </a:effectLst>
                <a:latin typeface="+mj-lt"/>
                <a:ea typeface="+mj-ea"/>
                <a:cs typeface="+mj-cs"/>
              </a:rPr>
              <a:t>przeprowadzi</a:t>
            </a:r>
            <a:r>
              <a:rPr lang="pl-PL" altLang="pl-PL" sz="2800" b="1" dirty="0">
                <a:solidFill>
                  <a:srgbClr val="C00000"/>
                </a:solidFill>
                <a:effectLst>
                  <a:outerShdw blurRad="38100" dist="38100" dir="2700000" algn="tl">
                    <a:srgbClr val="000000">
                      <a:alpha val="43137"/>
                    </a:srgbClr>
                  </a:outerShdw>
                </a:effectLst>
                <a:latin typeface="+mj-lt"/>
                <a:ea typeface="+mj-ea"/>
                <a:cs typeface="+mj-cs"/>
              </a:rPr>
              <a:t>li</a:t>
            </a:r>
            <a:r>
              <a:rPr lang="en-US" altLang="pl-PL" sz="2800" b="1" dirty="0">
                <a:solidFill>
                  <a:srgbClr val="C00000"/>
                </a:solidFill>
                <a:effectLst>
                  <a:outerShdw blurRad="38100" dist="38100" dir="2700000" algn="tl">
                    <a:srgbClr val="000000">
                      <a:alpha val="43137"/>
                    </a:srgbClr>
                  </a:outerShdw>
                </a:effectLst>
                <a:latin typeface="+mj-lt"/>
                <a:ea typeface="+mj-ea"/>
                <a:cs typeface="+mj-cs"/>
              </a:rPr>
              <a:t>                                                 1</a:t>
            </a:r>
            <a:r>
              <a:rPr lang="pl-PL" altLang="pl-PL" sz="2800" b="1" dirty="0">
                <a:solidFill>
                  <a:srgbClr val="C00000"/>
                </a:solidFill>
                <a:effectLst>
                  <a:outerShdw blurRad="38100" dist="38100" dir="2700000" algn="tl">
                    <a:srgbClr val="000000">
                      <a:alpha val="43137"/>
                    </a:srgbClr>
                  </a:outerShdw>
                </a:effectLst>
                <a:latin typeface="+mj-lt"/>
                <a:ea typeface="+mj-ea"/>
                <a:cs typeface="+mj-cs"/>
              </a:rPr>
              <a:t>20</a:t>
            </a:r>
            <a:r>
              <a:rPr lang="en-US" altLang="pl-PL" sz="2800" b="1" dirty="0">
                <a:solidFill>
                  <a:srgbClr val="C00000"/>
                </a:solidFill>
                <a:effectLst>
                  <a:outerShdw blurRad="38100" dist="38100" dir="2700000" algn="tl">
                    <a:srgbClr val="000000">
                      <a:alpha val="43137"/>
                    </a:srgbClr>
                  </a:outerShdw>
                </a:effectLst>
                <a:latin typeface="+mj-lt"/>
                <a:ea typeface="+mj-ea"/>
                <a:cs typeface="+mj-cs"/>
              </a:rPr>
              <a:t> kontroli w 1</a:t>
            </a:r>
            <a:r>
              <a:rPr lang="pl-PL" altLang="pl-PL" sz="2800" b="1" dirty="0">
                <a:solidFill>
                  <a:srgbClr val="C00000"/>
                </a:solidFill>
                <a:effectLst>
                  <a:outerShdw blurRad="38100" dist="38100" dir="2700000" algn="tl">
                    <a:srgbClr val="000000">
                      <a:alpha val="43137"/>
                    </a:srgbClr>
                  </a:outerShdw>
                </a:effectLst>
                <a:latin typeface="+mj-lt"/>
                <a:ea typeface="+mj-ea"/>
                <a:cs typeface="+mj-cs"/>
              </a:rPr>
              <a:t>85</a:t>
            </a:r>
            <a:r>
              <a:rPr lang="en-US" altLang="pl-PL" sz="2800" b="1" dirty="0">
                <a:solidFill>
                  <a:srgbClr val="C00000"/>
                </a:solidFill>
                <a:effectLst>
                  <a:outerShdw blurRad="38100" dist="38100" dir="2700000" algn="tl">
                    <a:srgbClr val="000000">
                      <a:alpha val="43137"/>
                    </a:srgbClr>
                  </a:outerShdw>
                </a:effectLst>
                <a:latin typeface="+mj-lt"/>
                <a:ea typeface="+mj-ea"/>
                <a:cs typeface="+mj-cs"/>
              </a:rPr>
              <a:t> obiektach</a:t>
            </a:r>
          </a:p>
          <a:p>
            <a:pPr eaLnBrk="1" fontAlgn="auto" hangingPunct="1">
              <a:spcBef>
                <a:spcPts val="1000"/>
              </a:spcBef>
              <a:spcAft>
                <a:spcPts val="0"/>
              </a:spcAft>
              <a:buClr>
                <a:schemeClr val="bg2">
                  <a:lumMod val="40000"/>
                  <a:lumOff val="60000"/>
                </a:schemeClr>
              </a:buClr>
              <a:buSzPct val="80000"/>
              <a:buFont typeface="Wingdings 3" charset="2"/>
              <a:buChar char=""/>
              <a:defRPr/>
            </a:pPr>
            <a:endParaRPr lang="en-US" altLang="pl-PL" dirty="0">
              <a:solidFill>
                <a:srgbClr val="EBEBEB"/>
              </a:solidFill>
              <a:latin typeface="+mj-lt"/>
              <a:ea typeface="+mj-ea"/>
              <a:cs typeface="+mj-cs"/>
            </a:endParaRPr>
          </a:p>
        </p:txBody>
      </p:sp>
      <p:grpSp>
        <p:nvGrpSpPr>
          <p:cNvPr id="26628" name="Grupa 3">
            <a:extLst>
              <a:ext uri="{FF2B5EF4-FFF2-40B4-BE49-F238E27FC236}">
                <a16:creationId xmlns:a16="http://schemas.microsoft.com/office/drawing/2014/main" id="{13548D44-B7B0-B2A0-3E1E-CD3B2836713A}"/>
              </a:ext>
            </a:extLst>
          </p:cNvPr>
          <p:cNvGrpSpPr>
            <a:grpSpLocks/>
          </p:cNvGrpSpPr>
          <p:nvPr/>
        </p:nvGrpSpPr>
        <p:grpSpPr bwMode="auto">
          <a:xfrm>
            <a:off x="-1284288" y="-128588"/>
            <a:ext cx="13476288" cy="668338"/>
            <a:chOff x="-1284937" y="-128255"/>
            <a:chExt cx="13476937" cy="668786"/>
          </a:xfrm>
        </p:grpSpPr>
        <p:cxnSp>
          <p:nvCxnSpPr>
            <p:cNvPr id="5" name="Łącznik prosty 5">
              <a:extLst>
                <a:ext uri="{FF2B5EF4-FFF2-40B4-BE49-F238E27FC236}">
                  <a16:creationId xmlns:a16="http://schemas.microsoft.com/office/drawing/2014/main" id="{203DD8B5-3426-5D31-34D1-CE8A5918B242}"/>
                </a:ext>
              </a:extLst>
            </p:cNvPr>
            <p:cNvCxnSpPr>
              <a:cxnSpLocks/>
            </p:cNvCxnSpPr>
            <p:nvPr/>
          </p:nvCxnSpPr>
          <p:spPr>
            <a:xfrm>
              <a:off x="-587" y="540531"/>
              <a:ext cx="1219258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Tytuł 4">
              <a:extLst>
                <a:ext uri="{FF2B5EF4-FFF2-40B4-BE49-F238E27FC236}">
                  <a16:creationId xmlns:a16="http://schemas.microsoft.com/office/drawing/2014/main" id="{BF9415FC-8183-E309-FE17-3331C3C3E5B0}"/>
                </a:ext>
              </a:extLst>
            </p:cNvPr>
            <p:cNvSpPr txBox="1">
              <a:spLocks/>
            </p:cNvSpPr>
            <p:nvPr/>
          </p:nvSpPr>
          <p:spPr>
            <a:xfrm>
              <a:off x="-1284937" y="-128255"/>
              <a:ext cx="9149204" cy="668786"/>
            </a:xfrm>
            <a:prstGeom prst="rect">
              <a:avLst/>
            </a:prstGeom>
          </p:spPr>
          <p:txBody>
            <a:bodyPr anchor="b">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defRPr/>
              </a:pPr>
              <a:r>
                <a:rPr lang="en-US" sz="4800" dirty="0">
                  <a:solidFill>
                    <a:schemeClr val="bg1"/>
                  </a:solidFill>
                </a:rPr>
                <a:t>           </a:t>
              </a:r>
              <a:r>
                <a:rPr lang="pl-PL" sz="1800" b="1" dirty="0"/>
                <a:t>Komenda Powiatowa Państwowej Straży Pożarnej w Nowym Tomyślu</a:t>
              </a:r>
              <a:endParaRPr lang="en-US" sz="4800" b="1" dirty="0"/>
            </a:p>
          </p:txBody>
        </p:sp>
      </p:grpSp>
      <p:pic>
        <p:nvPicPr>
          <p:cNvPr id="26626" name="Obraz 15">
            <a:extLst>
              <a:ext uri="{FF2B5EF4-FFF2-40B4-BE49-F238E27FC236}">
                <a16:creationId xmlns:a16="http://schemas.microsoft.com/office/drawing/2014/main" id="{3634EC58-6A24-95FC-BB6F-D8E10618A7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76857" y="0"/>
            <a:ext cx="2334637" cy="301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Obraz 1" descr="Navigator Poland | URSA Air Installed">
            <a:extLst>
              <a:ext uri="{FF2B5EF4-FFF2-40B4-BE49-F238E27FC236}">
                <a16:creationId xmlns:a16="http://schemas.microsoft.com/office/drawing/2014/main" id="{8A392D3F-DC59-513C-D385-79035F4CDCE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3352" y="209555"/>
            <a:ext cx="5758815" cy="3009900"/>
          </a:xfrm>
          <a:prstGeom prst="rect">
            <a:avLst/>
          </a:prstGeom>
          <a:noFill/>
          <a:ln>
            <a:noFill/>
          </a:ln>
        </p:spPr>
      </p:pic>
      <p:pic>
        <p:nvPicPr>
          <p:cNvPr id="4" name="Obraz 3" descr="Zdjęcie">
            <a:extLst>
              <a:ext uri="{FF2B5EF4-FFF2-40B4-BE49-F238E27FC236}">
                <a16:creationId xmlns:a16="http://schemas.microsoft.com/office/drawing/2014/main" id="{80549DD5-C280-327E-9C7E-3D8218520433}"/>
              </a:ext>
            </a:extLst>
          </p:cNvPr>
          <p:cNvPicPr>
            <a:picLocks noChangeAspect="1"/>
          </p:cNvPicPr>
          <p:nvPr/>
        </p:nvPicPr>
        <p:blipFill rotWithShape="1">
          <a:blip r:embed="rId3">
            <a:extLst>
              <a:ext uri="{28A0092B-C50C-407E-A947-70E740481C1C}">
                <a14:useLocalDpi xmlns:a14="http://schemas.microsoft.com/office/drawing/2010/main" val="0"/>
              </a:ext>
            </a:extLst>
          </a:blip>
          <a:srcRect t="17796" b="22997"/>
          <a:stretch/>
        </p:blipFill>
        <p:spPr bwMode="auto">
          <a:xfrm>
            <a:off x="150812" y="3739896"/>
            <a:ext cx="5761355" cy="2560320"/>
          </a:xfrm>
          <a:prstGeom prst="rect">
            <a:avLst/>
          </a:prstGeom>
          <a:noFill/>
          <a:ln>
            <a:noFill/>
          </a:ln>
          <a:extLst>
            <a:ext uri="{53640926-AAD7-44D8-BBD7-CCE9431645EC}">
              <a14:shadowObscured xmlns:a14="http://schemas.microsoft.com/office/drawing/2010/main"/>
            </a:ext>
          </a:extLst>
        </p:spPr>
      </p:pic>
      <p:pic>
        <p:nvPicPr>
          <p:cNvPr id="6" name="Obraz 5" descr="Obraz zawierający na wolnym powietrzu, niebo, droga, ulica&#10;&#10;Zawartość wygenerowana przez sztuczną inteligencję może być niepoprawna.">
            <a:extLst>
              <a:ext uri="{FF2B5EF4-FFF2-40B4-BE49-F238E27FC236}">
                <a16:creationId xmlns:a16="http://schemas.microsoft.com/office/drawing/2014/main" id="{580C455B-D4A1-27B1-1013-243CFC14E86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088" b="31765"/>
          <a:stretch/>
        </p:blipFill>
        <p:spPr bwMode="auto">
          <a:xfrm>
            <a:off x="6111239" y="209555"/>
            <a:ext cx="5757545" cy="2597150"/>
          </a:xfrm>
          <a:prstGeom prst="rect">
            <a:avLst/>
          </a:prstGeom>
          <a:noFill/>
          <a:ln>
            <a:noFill/>
          </a:ln>
          <a:extLst>
            <a:ext uri="{53640926-AAD7-44D8-BBD7-CCE9431645EC}">
              <a14:shadowObscured xmlns:a14="http://schemas.microsoft.com/office/drawing/2010/main"/>
            </a:ext>
          </a:extLst>
        </p:spPr>
      </p:pic>
      <p:pic>
        <p:nvPicPr>
          <p:cNvPr id="8" name="Obraz 7">
            <a:extLst>
              <a:ext uri="{FF2B5EF4-FFF2-40B4-BE49-F238E27FC236}">
                <a16:creationId xmlns:a16="http://schemas.microsoft.com/office/drawing/2014/main" id="{E7E65E32-0F06-16DF-8325-6D8BC8DFFA46}"/>
              </a:ext>
            </a:extLst>
          </p:cNvPr>
          <p:cNvPicPr>
            <a:picLocks noChangeAspect="1"/>
          </p:cNvPicPr>
          <p:nvPr/>
        </p:nvPicPr>
        <p:blipFill rotWithShape="1">
          <a:blip r:embed="rId5">
            <a:extLst>
              <a:ext uri="{28A0092B-C50C-407E-A947-70E740481C1C}">
                <a14:useLocalDpi xmlns:a14="http://schemas.microsoft.com/office/drawing/2010/main" val="0"/>
              </a:ext>
            </a:extLst>
          </a:blip>
          <a:srcRect t="22720" r="19314" b="26720"/>
          <a:stretch/>
        </p:blipFill>
        <p:spPr bwMode="auto">
          <a:xfrm>
            <a:off x="6111239" y="3724656"/>
            <a:ext cx="5788025" cy="2590800"/>
          </a:xfrm>
          <a:prstGeom prst="rect">
            <a:avLst/>
          </a:prstGeom>
          <a:noFill/>
          <a:ln>
            <a:noFill/>
          </a:ln>
          <a:extLst>
            <a:ext uri="{53640926-AAD7-44D8-BBD7-CCE9431645EC}">
              <a14:shadowObscured xmlns:a14="http://schemas.microsoft.com/office/drawing/2010/main"/>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814A67E-BF17-1E9C-02A9-1DEA9CD0FA24}"/>
              </a:ext>
            </a:extLst>
          </p:cNvPr>
          <p:cNvSpPr>
            <a:spLocks noGrp="1"/>
          </p:cNvSpPr>
          <p:nvPr>
            <p:ph type="title"/>
          </p:nvPr>
        </p:nvSpPr>
        <p:spPr>
          <a:xfrm>
            <a:off x="133350" y="750724"/>
            <a:ext cx="12058650" cy="1400175"/>
          </a:xfrm>
        </p:spPr>
        <p:txBody>
          <a:bodyPr rtlCol="0">
            <a:normAutofit fontScale="90000"/>
          </a:bodyPr>
          <a:lstStyle/>
          <a:p>
            <a:pPr eaLnBrk="1" fontAlgn="auto" hangingPunct="1">
              <a:spcAft>
                <a:spcPts val="0"/>
              </a:spcAft>
              <a:defRPr/>
            </a:pPr>
            <a:r>
              <a:rPr lang="pl-PL" dirty="0">
                <a:solidFill>
                  <a:srgbClr val="C00000"/>
                </a:solidFill>
              </a:rPr>
              <a:t>   </a:t>
            </a:r>
            <a:r>
              <a:rPr lang="pl-PL" dirty="0">
                <a:solidFill>
                  <a:srgbClr val="C00000"/>
                </a:solidFill>
                <a:effectLst>
                  <a:outerShdw blurRad="38100" dist="38100" dir="2700000" algn="tl">
                    <a:srgbClr val="000000">
                      <a:alpha val="43137"/>
                    </a:srgbClr>
                  </a:outerShdw>
                </a:effectLst>
                <a:latin typeface="+mn-lt"/>
              </a:rPr>
              <a:t>WYNIKI CZYNNOŚCI KONTROLNO - ROZPOZNAWCZYCH</a:t>
            </a:r>
            <a:br>
              <a:rPr lang="pl-PL" sz="2900" dirty="0"/>
            </a:br>
            <a:endParaRPr lang="pl-PL" sz="2900" dirty="0"/>
          </a:p>
        </p:txBody>
      </p:sp>
      <p:graphicFrame>
        <p:nvGraphicFramePr>
          <p:cNvPr id="33" name="Symbol zastępczy zawartości 2">
            <a:extLst>
              <a:ext uri="{FF2B5EF4-FFF2-40B4-BE49-F238E27FC236}">
                <a16:creationId xmlns:a16="http://schemas.microsoft.com/office/drawing/2014/main" id="{3E44F4B0-9F58-9C00-812A-73BBCEEAC48A}"/>
              </a:ext>
            </a:extLst>
          </p:cNvPr>
          <p:cNvGraphicFramePr>
            <a:graphicFrameLocks noGrp="1"/>
          </p:cNvGraphicFramePr>
          <p:nvPr>
            <p:ph sz="quarter" idx="13"/>
            <p:extLst>
              <p:ext uri="{D42A27DB-BD31-4B8C-83A1-F6EECF244321}">
                <p14:modId xmlns:p14="http://schemas.microsoft.com/office/powerpoint/2010/main" val="2878660498"/>
              </p:ext>
            </p:extLst>
          </p:nvPr>
        </p:nvGraphicFramePr>
        <p:xfrm>
          <a:off x="752643" y="2050842"/>
          <a:ext cx="10966137" cy="40564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28676" name="Grupa 3">
            <a:extLst>
              <a:ext uri="{FF2B5EF4-FFF2-40B4-BE49-F238E27FC236}">
                <a16:creationId xmlns:a16="http://schemas.microsoft.com/office/drawing/2014/main" id="{9EE567E0-29D3-6059-C775-527F52708B7C}"/>
              </a:ext>
            </a:extLst>
          </p:cNvPr>
          <p:cNvGrpSpPr>
            <a:grpSpLocks/>
          </p:cNvGrpSpPr>
          <p:nvPr/>
        </p:nvGrpSpPr>
        <p:grpSpPr bwMode="auto">
          <a:xfrm>
            <a:off x="-1400175" y="-125413"/>
            <a:ext cx="13476288" cy="668338"/>
            <a:chOff x="-1284937" y="-128255"/>
            <a:chExt cx="13476937" cy="668786"/>
          </a:xfrm>
        </p:grpSpPr>
        <p:cxnSp>
          <p:nvCxnSpPr>
            <p:cNvPr id="5" name="Łącznik prosty 5">
              <a:extLst>
                <a:ext uri="{FF2B5EF4-FFF2-40B4-BE49-F238E27FC236}">
                  <a16:creationId xmlns:a16="http://schemas.microsoft.com/office/drawing/2014/main" id="{11F4E134-758E-8B0F-D796-10B3E5A0F350}"/>
                </a:ext>
              </a:extLst>
            </p:cNvPr>
            <p:cNvCxnSpPr>
              <a:cxnSpLocks/>
            </p:cNvCxnSpPr>
            <p:nvPr/>
          </p:nvCxnSpPr>
          <p:spPr>
            <a:xfrm>
              <a:off x="-588" y="540531"/>
              <a:ext cx="12192588"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Tytuł 4">
              <a:extLst>
                <a:ext uri="{FF2B5EF4-FFF2-40B4-BE49-F238E27FC236}">
                  <a16:creationId xmlns:a16="http://schemas.microsoft.com/office/drawing/2014/main" id="{8BB96F2A-A309-43A2-21DA-E0730666A044}"/>
                </a:ext>
              </a:extLst>
            </p:cNvPr>
            <p:cNvSpPr txBox="1">
              <a:spLocks/>
            </p:cNvSpPr>
            <p:nvPr/>
          </p:nvSpPr>
          <p:spPr>
            <a:xfrm>
              <a:off x="-1284937" y="-128255"/>
              <a:ext cx="9149204" cy="668786"/>
            </a:xfrm>
            <a:prstGeom prst="rect">
              <a:avLst/>
            </a:prstGeom>
          </p:spPr>
          <p:txBody>
            <a:bodyPr anchor="b">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defRPr/>
              </a:pPr>
              <a:r>
                <a:rPr lang="en-US" sz="4800" dirty="0">
                  <a:solidFill>
                    <a:schemeClr val="bg1"/>
                  </a:solidFill>
                </a:rPr>
                <a:t>           </a:t>
              </a:r>
              <a:r>
                <a:rPr lang="pl-PL" sz="1800" b="1" dirty="0">
                  <a:solidFill>
                    <a:schemeClr val="bg1"/>
                  </a:solidFill>
                </a:rPr>
                <a:t>Komenda Powiatowa Państwowej Straży Pożarnej w Nowym Tomyślu</a:t>
              </a:r>
              <a:endParaRPr lang="en-US" sz="4800" b="1" dirty="0">
                <a:solidFill>
                  <a:schemeClr val="bg1"/>
                </a:solidFill>
              </a:endParaRPr>
            </a:p>
          </p:txBody>
        </p:sp>
      </p:gr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id="{915A68D1-839E-EC1F-9831-9346F07AFCDA}"/>
              </a:ext>
            </a:extLst>
          </p:cNvPr>
          <p:cNvSpPr txBox="1"/>
          <p:nvPr/>
        </p:nvSpPr>
        <p:spPr>
          <a:xfrm>
            <a:off x="70919" y="186525"/>
            <a:ext cx="12050162" cy="769441"/>
          </a:xfrm>
          <a:prstGeom prst="rect">
            <a:avLst/>
          </a:prstGeom>
          <a:noFill/>
        </p:spPr>
        <p:txBody>
          <a:bodyPr wrap="square">
            <a:spAutoFit/>
          </a:bodyPr>
          <a:lstStyle/>
          <a:p>
            <a:pPr algn="ctr"/>
            <a:r>
              <a:rPr lang="pl-PL" sz="4400" dirty="0">
                <a:solidFill>
                  <a:srgbClr val="C00000"/>
                </a:solidFill>
                <a:effectLst>
                  <a:outerShdw blurRad="38100" dist="38100" dir="2700000" algn="tl">
                    <a:srgbClr val="000000">
                      <a:alpha val="43137"/>
                    </a:srgbClr>
                  </a:outerShdw>
                </a:effectLst>
                <a:latin typeface="+mn-lt"/>
                <a:ea typeface="Times New Roman" panose="02020603050405020304" pitchFamily="18" charset="0"/>
              </a:rPr>
              <a:t>Najczęściej powtarzające się nieprawidłowości </a:t>
            </a:r>
            <a:endParaRPr lang="pl-PL" sz="4400" dirty="0">
              <a:solidFill>
                <a:srgbClr val="C00000"/>
              </a:solidFill>
              <a:effectLst>
                <a:outerShdw blurRad="38100" dist="38100" dir="2700000" algn="tl">
                  <a:srgbClr val="000000">
                    <a:alpha val="43137"/>
                  </a:srgbClr>
                </a:outerShdw>
              </a:effectLst>
              <a:latin typeface="+mn-lt"/>
            </a:endParaRPr>
          </a:p>
        </p:txBody>
      </p:sp>
      <p:pic>
        <p:nvPicPr>
          <p:cNvPr id="4" name="Obraz 3" descr="Obraz zawierający w pomieszczeniu, ściana, dom, sklejka&#10;&#10;Zawartość wygenerowana przez sztuczną inteligencję może być niepoprawna.">
            <a:extLst>
              <a:ext uri="{FF2B5EF4-FFF2-40B4-BE49-F238E27FC236}">
                <a16:creationId xmlns:a16="http://schemas.microsoft.com/office/drawing/2014/main" id="{24CD562C-944A-CF45-C8FA-C28B3177869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234818" y="2595880"/>
            <a:ext cx="3933190" cy="2946400"/>
          </a:xfrm>
          <a:prstGeom prst="rect">
            <a:avLst/>
          </a:prstGeom>
          <a:noFill/>
          <a:ln>
            <a:noFill/>
          </a:ln>
        </p:spPr>
      </p:pic>
      <p:pic>
        <p:nvPicPr>
          <p:cNvPr id="5" name="Obraz 4" descr="Obraz zawierający w pomieszczeniu, ściana, dom, obuwie&#10;&#10;Zawartość wygenerowana przez sztuczną inteligencję może być niepoprawna.">
            <a:extLst>
              <a:ext uri="{FF2B5EF4-FFF2-40B4-BE49-F238E27FC236}">
                <a16:creationId xmlns:a16="http://schemas.microsoft.com/office/drawing/2014/main" id="{1F19453F-AE5D-E586-15A5-77FC444445B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3414072" y="3497493"/>
            <a:ext cx="3539535" cy="2653375"/>
          </a:xfrm>
          <a:prstGeom prst="rect">
            <a:avLst/>
          </a:prstGeom>
          <a:noFill/>
          <a:ln>
            <a:noFill/>
          </a:ln>
        </p:spPr>
      </p:pic>
      <p:pic>
        <p:nvPicPr>
          <p:cNvPr id="6" name="Obraz 5" descr="Obraz zawierający w pomieszczeniu, ściana, Materiały biurowe, podłoga&#10;&#10;Zawartość wygenerowana przez sztuczną inteligencję może być niepoprawna.">
            <a:extLst>
              <a:ext uri="{FF2B5EF4-FFF2-40B4-BE49-F238E27FC236}">
                <a16:creationId xmlns:a16="http://schemas.microsoft.com/office/drawing/2014/main" id="{D469DF24-3938-2F69-E799-F7B6AB0943E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92998" y="2074863"/>
            <a:ext cx="3014980" cy="4019550"/>
          </a:xfrm>
          <a:prstGeom prst="rect">
            <a:avLst/>
          </a:prstGeom>
          <a:noFill/>
          <a:ln>
            <a:noFill/>
          </a:ln>
        </p:spPr>
      </p:pic>
      <p:pic>
        <p:nvPicPr>
          <p:cNvPr id="2050" name="Picture 2">
            <a:extLst>
              <a:ext uri="{FF2B5EF4-FFF2-40B4-BE49-F238E27FC236}">
                <a16:creationId xmlns:a16="http://schemas.microsoft.com/office/drawing/2014/main" id="{06E07CDC-DEA6-7BD2-7651-343EAE49D2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68591" y="1005840"/>
            <a:ext cx="3230880" cy="2423160"/>
          </a:xfrm>
          <a:prstGeom prst="rect">
            <a:avLst/>
          </a:prstGeom>
          <a:noFill/>
          <a:extLst>
            <a:ext uri="{909E8E84-426E-40DD-AFC4-6F175D3DCCD1}">
              <a14:hiddenFill xmlns:a14="http://schemas.microsoft.com/office/drawing/2010/main">
                <a:solidFill>
                  <a:srgbClr val="FFFFFF"/>
                </a:solidFill>
              </a14:hiddenFill>
            </a:ext>
          </a:extLst>
        </p:spPr>
      </p:pic>
      <p:sp>
        <p:nvSpPr>
          <p:cNvPr id="2" name="Owal 1">
            <a:extLst>
              <a:ext uri="{FF2B5EF4-FFF2-40B4-BE49-F238E27FC236}">
                <a16:creationId xmlns:a16="http://schemas.microsoft.com/office/drawing/2014/main" id="{CC329057-72C5-F002-2A79-44094BA02AB1}"/>
              </a:ext>
            </a:extLst>
          </p:cNvPr>
          <p:cNvSpPr/>
          <p:nvPr/>
        </p:nvSpPr>
        <p:spPr>
          <a:xfrm>
            <a:off x="3538728" y="1841691"/>
            <a:ext cx="429768" cy="466344"/>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2052" name="Picture 4">
            <a:extLst>
              <a:ext uri="{FF2B5EF4-FFF2-40B4-BE49-F238E27FC236}">
                <a16:creationId xmlns:a16="http://schemas.microsoft.com/office/drawing/2014/main" id="{A6EA6C9F-C363-4947-0126-A4CF4BC66BC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33222" y="1746834"/>
            <a:ext cx="3189732" cy="239229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7B0FF586-8471-D292-BF13-856FEED0FA9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84264" y="4410075"/>
            <a:ext cx="3085529" cy="23151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62922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0215C1-2755-A75C-FD23-5D83D3AC2048}"/>
            </a:ext>
          </a:extLst>
        </p:cNvPr>
        <p:cNvGrpSpPr/>
        <p:nvPr/>
      </p:nvGrpSpPr>
      <p:grpSpPr>
        <a:xfrm>
          <a:off x="0" y="0"/>
          <a:ext cx="0" cy="0"/>
          <a:chOff x="0" y="0"/>
          <a:chExt cx="0" cy="0"/>
        </a:xfrm>
      </p:grpSpPr>
      <p:sp>
        <p:nvSpPr>
          <p:cNvPr id="3" name="pole tekstowe 2">
            <a:extLst>
              <a:ext uri="{FF2B5EF4-FFF2-40B4-BE49-F238E27FC236}">
                <a16:creationId xmlns:a16="http://schemas.microsoft.com/office/drawing/2014/main" id="{910481F5-283F-4C2C-7007-D11E7ED7D873}"/>
              </a:ext>
            </a:extLst>
          </p:cNvPr>
          <p:cNvSpPr txBox="1"/>
          <p:nvPr/>
        </p:nvSpPr>
        <p:spPr>
          <a:xfrm>
            <a:off x="70919" y="186525"/>
            <a:ext cx="12050162" cy="707886"/>
          </a:xfrm>
          <a:prstGeom prst="rect">
            <a:avLst/>
          </a:prstGeom>
          <a:noFill/>
        </p:spPr>
        <p:txBody>
          <a:bodyPr wrap="square">
            <a:spAutoFit/>
          </a:bodyPr>
          <a:lstStyle/>
          <a:p>
            <a:pPr algn="ctr"/>
            <a:r>
              <a:rPr lang="pl-PL" sz="4000" dirty="0">
                <a:solidFill>
                  <a:srgbClr val="C00000"/>
                </a:solidFill>
                <a:effectLst>
                  <a:outerShdw blurRad="38100" dist="38100" dir="2700000" algn="tl">
                    <a:srgbClr val="000000">
                      <a:alpha val="43137"/>
                    </a:srgbClr>
                  </a:outerShdw>
                </a:effectLst>
                <a:latin typeface="+mn-lt"/>
                <a:ea typeface="Times New Roman" panose="02020603050405020304" pitchFamily="18" charset="0"/>
              </a:rPr>
              <a:t>Wzorowo</a:t>
            </a:r>
            <a:r>
              <a:rPr lang="pl-PL" sz="4000" dirty="0">
                <a:solidFill>
                  <a:srgbClr val="C00000"/>
                </a:solidFill>
                <a:latin typeface="+mn-lt"/>
                <a:ea typeface="Times New Roman" panose="02020603050405020304" pitchFamily="18" charset="0"/>
              </a:rPr>
              <a:t> </a:t>
            </a:r>
            <a:r>
              <a:rPr lang="pl-PL" sz="4000" dirty="0">
                <a:solidFill>
                  <a:srgbClr val="C00000"/>
                </a:solidFill>
                <a:effectLst/>
                <a:latin typeface="+mn-lt"/>
                <a:ea typeface="Times New Roman" panose="02020603050405020304" pitchFamily="18" charset="0"/>
              </a:rPr>
              <a:t> </a:t>
            </a:r>
            <a:endParaRPr lang="pl-PL" sz="4000" dirty="0">
              <a:solidFill>
                <a:srgbClr val="C00000"/>
              </a:solidFill>
              <a:latin typeface="+mn-lt"/>
            </a:endParaRPr>
          </a:p>
        </p:txBody>
      </p:sp>
      <p:pic>
        <p:nvPicPr>
          <p:cNvPr id="3074" name="Picture 2">
            <a:extLst>
              <a:ext uri="{FF2B5EF4-FFF2-40B4-BE49-F238E27FC236}">
                <a16:creationId xmlns:a16="http://schemas.microsoft.com/office/drawing/2014/main" id="{39BD4110-6C8C-D244-6475-3602FF0B65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9888" y="1383764"/>
            <a:ext cx="3470783" cy="4632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287F1D36-BB54-456B-8F38-1C0E4BC7BA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91272" y="1078992"/>
            <a:ext cx="3931158" cy="524154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182E246D-CE14-83D7-C27B-AFBA6EC8CA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0056" y="1858144"/>
            <a:ext cx="3543895" cy="47310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69242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6" name="Grupa 1">
            <a:extLst>
              <a:ext uri="{FF2B5EF4-FFF2-40B4-BE49-F238E27FC236}">
                <a16:creationId xmlns:a16="http://schemas.microsoft.com/office/drawing/2014/main" id="{86605D5B-F28B-7682-87C2-11170F4A1F6D}"/>
              </a:ext>
            </a:extLst>
          </p:cNvPr>
          <p:cNvGrpSpPr>
            <a:grpSpLocks/>
          </p:cNvGrpSpPr>
          <p:nvPr/>
        </p:nvGrpSpPr>
        <p:grpSpPr bwMode="auto">
          <a:xfrm>
            <a:off x="-1284288" y="-128588"/>
            <a:ext cx="13476288" cy="668338"/>
            <a:chOff x="-1284937" y="-128255"/>
            <a:chExt cx="13476937" cy="668786"/>
          </a:xfrm>
        </p:grpSpPr>
        <p:cxnSp>
          <p:nvCxnSpPr>
            <p:cNvPr id="14" name="Łącznik prosty 5">
              <a:extLst>
                <a:ext uri="{FF2B5EF4-FFF2-40B4-BE49-F238E27FC236}">
                  <a16:creationId xmlns:a16="http://schemas.microsoft.com/office/drawing/2014/main" id="{FF90A8F4-EDFD-5C40-C0E0-0A338D4A388E}"/>
                </a:ext>
              </a:extLst>
            </p:cNvPr>
            <p:cNvCxnSpPr>
              <a:cxnSpLocks/>
            </p:cNvCxnSpPr>
            <p:nvPr/>
          </p:nvCxnSpPr>
          <p:spPr>
            <a:xfrm>
              <a:off x="-587" y="540531"/>
              <a:ext cx="1219258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Tytuł 4">
              <a:extLst>
                <a:ext uri="{FF2B5EF4-FFF2-40B4-BE49-F238E27FC236}">
                  <a16:creationId xmlns:a16="http://schemas.microsoft.com/office/drawing/2014/main" id="{80C6DCB4-089A-A4D9-09B3-EB9881796DF4}"/>
                </a:ext>
              </a:extLst>
            </p:cNvPr>
            <p:cNvSpPr txBox="1">
              <a:spLocks/>
            </p:cNvSpPr>
            <p:nvPr/>
          </p:nvSpPr>
          <p:spPr>
            <a:xfrm>
              <a:off x="-1284937" y="-128255"/>
              <a:ext cx="9149204" cy="668786"/>
            </a:xfrm>
            <a:prstGeom prst="rect">
              <a:avLst/>
            </a:prstGeom>
          </p:spPr>
          <p:txBody>
            <a:bodyPr anchor="b">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defRPr/>
              </a:pPr>
              <a:r>
                <a:rPr lang="en-US" sz="4800" dirty="0">
                  <a:solidFill>
                    <a:srgbClr val="EBEBEB"/>
                  </a:solidFill>
                </a:rPr>
                <a:t>           </a:t>
              </a:r>
              <a:r>
                <a:rPr lang="pl-PL" sz="1800" b="1" dirty="0">
                  <a:solidFill>
                    <a:schemeClr val="bg1"/>
                  </a:solidFill>
                </a:rPr>
                <a:t>Komenda Powiatowa Państwowej Straży Pożarnej w Nowym Tomyślu</a:t>
              </a:r>
              <a:endParaRPr lang="en-US" sz="4800" b="1" dirty="0">
                <a:solidFill>
                  <a:schemeClr val="bg1"/>
                </a:solidFill>
              </a:endParaRPr>
            </a:p>
          </p:txBody>
        </p:sp>
      </p:grpSp>
      <p:sp>
        <p:nvSpPr>
          <p:cNvPr id="19" name="Tytuł 1">
            <a:extLst>
              <a:ext uri="{FF2B5EF4-FFF2-40B4-BE49-F238E27FC236}">
                <a16:creationId xmlns:a16="http://schemas.microsoft.com/office/drawing/2014/main" id="{11074A7C-5E0A-EC5E-6DBE-A0614ED73B58}"/>
              </a:ext>
            </a:extLst>
          </p:cNvPr>
          <p:cNvSpPr txBox="1">
            <a:spLocks/>
          </p:cNvSpPr>
          <p:nvPr/>
        </p:nvSpPr>
        <p:spPr>
          <a:xfrm>
            <a:off x="2763838" y="1235075"/>
            <a:ext cx="6254750" cy="581025"/>
          </a:xfrm>
          <a:prstGeom prst="rect">
            <a:avLst/>
          </a:prstGeom>
        </p:spPr>
        <p:txBody>
          <a:bodyPr anchor="b">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defRPr/>
            </a:pPr>
            <a:br>
              <a:rPr lang="pl-PL" dirty="0">
                <a:effectLst>
                  <a:outerShdw blurRad="38100" dist="38100" dir="2700000" algn="tl">
                    <a:srgbClr val="000000">
                      <a:alpha val="43137"/>
                    </a:srgbClr>
                  </a:outerShdw>
                </a:effectLst>
              </a:rPr>
            </a:br>
            <a:br>
              <a:rPr lang="pl-PL" dirty="0">
                <a:effectLst>
                  <a:outerShdw blurRad="38100" dist="38100" dir="2700000" algn="tl">
                    <a:srgbClr val="000000">
                      <a:alpha val="43137"/>
                    </a:srgbClr>
                  </a:outerShdw>
                </a:effectLst>
              </a:rPr>
            </a:br>
            <a:br>
              <a:rPr lang="pl-PL" dirty="0">
                <a:effectLst>
                  <a:outerShdw blurRad="38100" dist="38100" dir="2700000" algn="tl">
                    <a:srgbClr val="000000">
                      <a:alpha val="43137"/>
                    </a:srgbClr>
                  </a:outerShdw>
                </a:effectLst>
              </a:rPr>
            </a:br>
            <a:br>
              <a:rPr lang="pl-PL" dirty="0">
                <a:effectLst>
                  <a:outerShdw blurRad="38100" dist="38100" dir="2700000" algn="tl">
                    <a:srgbClr val="000000">
                      <a:alpha val="43137"/>
                    </a:srgbClr>
                  </a:outerShdw>
                </a:effectLst>
              </a:rPr>
            </a:br>
            <a:br>
              <a:rPr lang="pl-PL" dirty="0">
                <a:effectLst>
                  <a:outerShdw blurRad="38100" dist="38100" dir="2700000" algn="tl">
                    <a:srgbClr val="000000">
                      <a:alpha val="43137"/>
                    </a:srgbClr>
                  </a:outerShdw>
                </a:effectLst>
              </a:rPr>
            </a:br>
            <a:br>
              <a:rPr lang="pl-PL" dirty="0">
                <a:effectLst>
                  <a:outerShdw blurRad="38100" dist="38100" dir="2700000" algn="tl">
                    <a:srgbClr val="000000">
                      <a:alpha val="43137"/>
                    </a:srgbClr>
                  </a:outerShdw>
                </a:effectLst>
              </a:rPr>
            </a:br>
            <a:br>
              <a:rPr lang="pl-PL" dirty="0">
                <a:effectLst>
                  <a:outerShdw blurRad="38100" dist="38100" dir="2700000" algn="tl">
                    <a:srgbClr val="000000">
                      <a:alpha val="43137"/>
                    </a:srgbClr>
                  </a:outerShdw>
                </a:effectLst>
              </a:rPr>
            </a:br>
            <a:br>
              <a:rPr lang="pl-PL" dirty="0">
                <a:effectLst>
                  <a:outerShdw blurRad="38100" dist="38100" dir="2700000" algn="tl">
                    <a:srgbClr val="000000">
                      <a:alpha val="43137"/>
                    </a:srgbClr>
                  </a:outerShdw>
                </a:effectLst>
              </a:rPr>
            </a:br>
            <a:r>
              <a:rPr lang="pl-PL" sz="16000" dirty="0">
                <a:solidFill>
                  <a:srgbClr val="C00000"/>
                </a:solidFill>
                <a:effectLst>
                  <a:outerShdw blurRad="38100" dist="38100" dir="2700000" algn="tl">
                    <a:srgbClr val="000000">
                      <a:alpha val="43137"/>
                    </a:srgbClr>
                  </a:outerShdw>
                </a:effectLst>
                <a:latin typeface="+mn-lt"/>
              </a:rPr>
              <a:t>ZDARZENIA 2015 – 2024 </a:t>
            </a:r>
            <a:br>
              <a:rPr lang="pl-PL" sz="16000" dirty="0">
                <a:solidFill>
                  <a:srgbClr val="C00000"/>
                </a:solidFill>
                <a:effectLst>
                  <a:outerShdw blurRad="38100" dist="38100" dir="2700000" algn="tl">
                    <a:srgbClr val="000000">
                      <a:alpha val="43137"/>
                    </a:srgbClr>
                  </a:outerShdw>
                </a:effectLst>
                <a:latin typeface="+mn-lt"/>
              </a:rPr>
            </a:br>
            <a:r>
              <a:rPr lang="pl-PL" sz="16000" dirty="0">
                <a:solidFill>
                  <a:srgbClr val="C00000"/>
                </a:solidFill>
                <a:effectLst>
                  <a:outerShdw blurRad="38100" dist="38100" dir="2700000" algn="tl">
                    <a:srgbClr val="000000">
                      <a:alpha val="43137"/>
                    </a:srgbClr>
                  </a:outerShdw>
                </a:effectLst>
                <a:latin typeface="+mn-lt"/>
              </a:rPr>
              <a:t>z podziałem na gminy</a:t>
            </a:r>
            <a:endParaRPr lang="en-US" sz="16000" dirty="0">
              <a:solidFill>
                <a:srgbClr val="C00000"/>
              </a:solidFill>
              <a:latin typeface="+mn-lt"/>
            </a:endParaRPr>
          </a:p>
        </p:txBody>
      </p:sp>
      <p:graphicFrame>
        <p:nvGraphicFramePr>
          <p:cNvPr id="2" name="Tabela 1">
            <a:extLst>
              <a:ext uri="{FF2B5EF4-FFF2-40B4-BE49-F238E27FC236}">
                <a16:creationId xmlns:a16="http://schemas.microsoft.com/office/drawing/2014/main" id="{3BC6665A-8AFA-5DC0-CC8F-D44473B1AB42}"/>
              </a:ext>
            </a:extLst>
          </p:cNvPr>
          <p:cNvGraphicFramePr>
            <a:graphicFrameLocks noGrp="1"/>
          </p:cNvGraphicFramePr>
          <p:nvPr>
            <p:extLst>
              <p:ext uri="{D42A27DB-BD31-4B8C-83A1-F6EECF244321}">
                <p14:modId xmlns:p14="http://schemas.microsoft.com/office/powerpoint/2010/main" val="1418963048"/>
              </p:ext>
            </p:extLst>
          </p:nvPr>
        </p:nvGraphicFramePr>
        <p:xfrm>
          <a:off x="184826" y="2247092"/>
          <a:ext cx="11760744" cy="3900792"/>
        </p:xfrm>
        <a:graphic>
          <a:graphicData uri="http://schemas.openxmlformats.org/drawingml/2006/table">
            <a:tbl>
              <a:tblPr/>
              <a:tblGrid>
                <a:gridCol w="980062">
                  <a:extLst>
                    <a:ext uri="{9D8B030D-6E8A-4147-A177-3AD203B41FA5}">
                      <a16:colId xmlns:a16="http://schemas.microsoft.com/office/drawing/2014/main" val="3965366603"/>
                    </a:ext>
                  </a:extLst>
                </a:gridCol>
                <a:gridCol w="980062">
                  <a:extLst>
                    <a:ext uri="{9D8B030D-6E8A-4147-A177-3AD203B41FA5}">
                      <a16:colId xmlns:a16="http://schemas.microsoft.com/office/drawing/2014/main" val="1513287480"/>
                    </a:ext>
                  </a:extLst>
                </a:gridCol>
                <a:gridCol w="980062">
                  <a:extLst>
                    <a:ext uri="{9D8B030D-6E8A-4147-A177-3AD203B41FA5}">
                      <a16:colId xmlns:a16="http://schemas.microsoft.com/office/drawing/2014/main" val="2598386992"/>
                    </a:ext>
                  </a:extLst>
                </a:gridCol>
                <a:gridCol w="980062">
                  <a:extLst>
                    <a:ext uri="{9D8B030D-6E8A-4147-A177-3AD203B41FA5}">
                      <a16:colId xmlns:a16="http://schemas.microsoft.com/office/drawing/2014/main" val="3588869277"/>
                    </a:ext>
                  </a:extLst>
                </a:gridCol>
                <a:gridCol w="980062">
                  <a:extLst>
                    <a:ext uri="{9D8B030D-6E8A-4147-A177-3AD203B41FA5}">
                      <a16:colId xmlns:a16="http://schemas.microsoft.com/office/drawing/2014/main" val="2897907764"/>
                    </a:ext>
                  </a:extLst>
                </a:gridCol>
                <a:gridCol w="980062">
                  <a:extLst>
                    <a:ext uri="{9D8B030D-6E8A-4147-A177-3AD203B41FA5}">
                      <a16:colId xmlns:a16="http://schemas.microsoft.com/office/drawing/2014/main" val="4185837062"/>
                    </a:ext>
                  </a:extLst>
                </a:gridCol>
                <a:gridCol w="980062">
                  <a:extLst>
                    <a:ext uri="{9D8B030D-6E8A-4147-A177-3AD203B41FA5}">
                      <a16:colId xmlns:a16="http://schemas.microsoft.com/office/drawing/2014/main" val="1750909512"/>
                    </a:ext>
                  </a:extLst>
                </a:gridCol>
                <a:gridCol w="980062">
                  <a:extLst>
                    <a:ext uri="{9D8B030D-6E8A-4147-A177-3AD203B41FA5}">
                      <a16:colId xmlns:a16="http://schemas.microsoft.com/office/drawing/2014/main" val="522140331"/>
                    </a:ext>
                  </a:extLst>
                </a:gridCol>
                <a:gridCol w="980062">
                  <a:extLst>
                    <a:ext uri="{9D8B030D-6E8A-4147-A177-3AD203B41FA5}">
                      <a16:colId xmlns:a16="http://schemas.microsoft.com/office/drawing/2014/main" val="1029472226"/>
                    </a:ext>
                  </a:extLst>
                </a:gridCol>
                <a:gridCol w="980062">
                  <a:extLst>
                    <a:ext uri="{9D8B030D-6E8A-4147-A177-3AD203B41FA5}">
                      <a16:colId xmlns:a16="http://schemas.microsoft.com/office/drawing/2014/main" val="4143584774"/>
                    </a:ext>
                  </a:extLst>
                </a:gridCol>
                <a:gridCol w="980062">
                  <a:extLst>
                    <a:ext uri="{9D8B030D-6E8A-4147-A177-3AD203B41FA5}">
                      <a16:colId xmlns:a16="http://schemas.microsoft.com/office/drawing/2014/main" val="1754690561"/>
                    </a:ext>
                  </a:extLst>
                </a:gridCol>
                <a:gridCol w="980062">
                  <a:extLst>
                    <a:ext uri="{9D8B030D-6E8A-4147-A177-3AD203B41FA5}">
                      <a16:colId xmlns:a16="http://schemas.microsoft.com/office/drawing/2014/main" val="3396408502"/>
                    </a:ext>
                  </a:extLst>
                </a:gridCol>
              </a:tblGrid>
              <a:tr h="613298">
                <a:tc>
                  <a:txBody>
                    <a:bodyPr/>
                    <a:lstStyle/>
                    <a:p>
                      <a:pPr marL="0" marR="0" algn="ctr"/>
                      <a:r>
                        <a:rPr lang="pl-PL" sz="900" b="1" dirty="0">
                          <a:solidFill>
                            <a:schemeClr val="bg1"/>
                          </a:solidFill>
                          <a:effectLst/>
                          <a:latin typeface="Arial" panose="020B0604020202020204" pitchFamily="34" charset="0"/>
                          <a:ea typeface="Times New Roman" panose="02020603050405020304" pitchFamily="18" charset="0"/>
                        </a:rPr>
                        <a:t>Lp.</a:t>
                      </a:r>
                      <a:endParaRPr lang="pl-PL" sz="10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r>
                        <a:rPr lang="pl-PL" sz="900" b="1" dirty="0">
                          <a:solidFill>
                            <a:schemeClr val="bg1"/>
                          </a:solidFill>
                          <a:effectLst/>
                          <a:latin typeface="Arial" panose="020B0604020202020204" pitchFamily="34" charset="0"/>
                          <a:ea typeface="Times New Roman" panose="02020603050405020304" pitchFamily="18" charset="0"/>
                        </a:rPr>
                        <a:t>Gmina</a:t>
                      </a:r>
                      <a:endParaRPr lang="pl-PL" sz="10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r>
                        <a:rPr lang="pl-PL" sz="900" b="1" dirty="0">
                          <a:solidFill>
                            <a:schemeClr val="bg1"/>
                          </a:solidFill>
                          <a:effectLst/>
                          <a:latin typeface="Arial" panose="020B0604020202020204" pitchFamily="34" charset="0"/>
                          <a:ea typeface="Times New Roman" panose="02020603050405020304" pitchFamily="18" charset="0"/>
                        </a:rPr>
                        <a:t>2015</a:t>
                      </a:r>
                      <a:endParaRPr lang="pl-PL" sz="10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r>
                        <a:rPr lang="pl-PL" sz="900" b="1">
                          <a:solidFill>
                            <a:schemeClr val="bg1"/>
                          </a:solidFill>
                          <a:effectLst/>
                          <a:latin typeface="Arial" panose="020B0604020202020204" pitchFamily="34" charset="0"/>
                          <a:ea typeface="Times New Roman" panose="02020603050405020304" pitchFamily="18" charset="0"/>
                        </a:rPr>
                        <a:t>2016</a:t>
                      </a:r>
                      <a:endParaRPr lang="pl-PL" sz="100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r>
                        <a:rPr lang="pl-PL" sz="900" b="1" dirty="0">
                          <a:solidFill>
                            <a:schemeClr val="bg1"/>
                          </a:solidFill>
                          <a:effectLst/>
                          <a:latin typeface="Arial" panose="020B0604020202020204" pitchFamily="34" charset="0"/>
                          <a:ea typeface="Times New Roman" panose="02020603050405020304" pitchFamily="18" charset="0"/>
                        </a:rPr>
                        <a:t>2017</a:t>
                      </a:r>
                      <a:endParaRPr lang="pl-PL" sz="10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r>
                        <a:rPr lang="pl-PL" sz="900" b="1" dirty="0">
                          <a:solidFill>
                            <a:schemeClr val="bg1"/>
                          </a:solidFill>
                          <a:effectLst/>
                          <a:latin typeface="Arial" panose="020B0604020202020204" pitchFamily="34" charset="0"/>
                          <a:ea typeface="Times New Roman" panose="02020603050405020304" pitchFamily="18" charset="0"/>
                        </a:rPr>
                        <a:t>2018</a:t>
                      </a:r>
                      <a:endParaRPr lang="pl-PL" sz="10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r>
                        <a:rPr lang="pl-PL" sz="900" b="1" dirty="0">
                          <a:solidFill>
                            <a:schemeClr val="bg1"/>
                          </a:solidFill>
                          <a:effectLst/>
                          <a:latin typeface="Arial" panose="020B0604020202020204" pitchFamily="34" charset="0"/>
                          <a:ea typeface="Times New Roman" panose="02020603050405020304" pitchFamily="18" charset="0"/>
                        </a:rPr>
                        <a:t>2019</a:t>
                      </a:r>
                      <a:endParaRPr lang="pl-PL" sz="10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r>
                        <a:rPr lang="pl-PL" sz="900" b="1">
                          <a:solidFill>
                            <a:schemeClr val="bg1"/>
                          </a:solidFill>
                          <a:effectLst/>
                          <a:latin typeface="Arial" panose="020B0604020202020204" pitchFamily="34" charset="0"/>
                          <a:ea typeface="Times New Roman" panose="02020603050405020304" pitchFamily="18" charset="0"/>
                        </a:rPr>
                        <a:t>2020</a:t>
                      </a:r>
                      <a:endParaRPr lang="pl-PL" sz="100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r>
                        <a:rPr lang="pl-PL" sz="900" b="1">
                          <a:solidFill>
                            <a:schemeClr val="bg1"/>
                          </a:solidFill>
                          <a:effectLst/>
                          <a:latin typeface="Arial" panose="020B0604020202020204" pitchFamily="34" charset="0"/>
                          <a:ea typeface="Times New Roman" panose="02020603050405020304" pitchFamily="18" charset="0"/>
                        </a:rPr>
                        <a:t>2021</a:t>
                      </a:r>
                      <a:endParaRPr lang="pl-PL" sz="100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r>
                        <a:rPr lang="pl-PL" sz="900" b="1">
                          <a:solidFill>
                            <a:schemeClr val="bg1"/>
                          </a:solidFill>
                          <a:effectLst/>
                          <a:latin typeface="Arial" panose="020B0604020202020204" pitchFamily="34" charset="0"/>
                          <a:ea typeface="Times New Roman" panose="02020603050405020304" pitchFamily="18" charset="0"/>
                        </a:rPr>
                        <a:t>2022</a:t>
                      </a:r>
                      <a:endParaRPr lang="pl-PL" sz="100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r>
                        <a:rPr lang="pl-PL" sz="900" b="1">
                          <a:solidFill>
                            <a:schemeClr val="bg1"/>
                          </a:solidFill>
                          <a:effectLst/>
                          <a:latin typeface="Arial" panose="020B0604020202020204" pitchFamily="34" charset="0"/>
                          <a:ea typeface="Times New Roman" panose="02020603050405020304" pitchFamily="18" charset="0"/>
                        </a:rPr>
                        <a:t>2023</a:t>
                      </a:r>
                      <a:endParaRPr lang="pl-PL" sz="100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r>
                        <a:rPr lang="pl-PL" sz="900" b="1">
                          <a:solidFill>
                            <a:schemeClr val="bg1"/>
                          </a:solidFill>
                          <a:effectLst/>
                          <a:latin typeface="Arial" panose="020B0604020202020204" pitchFamily="34" charset="0"/>
                          <a:ea typeface="Times New Roman" panose="02020603050405020304" pitchFamily="18" charset="0"/>
                        </a:rPr>
                        <a:t>2024</a:t>
                      </a:r>
                      <a:endParaRPr lang="pl-PL" sz="100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08697588"/>
                  </a:ext>
                </a:extLst>
              </a:tr>
              <a:tr h="470762">
                <a:tc>
                  <a:txBody>
                    <a:bodyPr/>
                    <a:lstStyle/>
                    <a:p>
                      <a:pPr marL="0" marR="0" algn="ctr"/>
                      <a:r>
                        <a:rPr lang="pl-PL" sz="900">
                          <a:solidFill>
                            <a:schemeClr val="bg1"/>
                          </a:solidFill>
                          <a:effectLst/>
                          <a:latin typeface="Arial" panose="020B0604020202020204" pitchFamily="34" charset="0"/>
                          <a:ea typeface="Times New Roman" panose="02020603050405020304" pitchFamily="18" charset="0"/>
                        </a:rPr>
                        <a:t>1.</a:t>
                      </a:r>
                      <a:endParaRPr lang="pl-PL" sz="100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r>
                        <a:rPr lang="pl-PL" sz="900" b="1" dirty="0">
                          <a:solidFill>
                            <a:schemeClr val="bg1"/>
                          </a:solidFill>
                          <a:effectLst/>
                          <a:latin typeface="Arial" panose="020B0604020202020204" pitchFamily="34" charset="0"/>
                          <a:ea typeface="Times New Roman" panose="02020603050405020304" pitchFamily="18" charset="0"/>
                        </a:rPr>
                        <a:t>KUŚLIN</a:t>
                      </a:r>
                      <a:endParaRPr lang="pl-PL" sz="10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r>
                        <a:rPr lang="pl-PL" sz="900">
                          <a:solidFill>
                            <a:schemeClr val="bg1"/>
                          </a:solidFill>
                          <a:effectLst/>
                          <a:latin typeface="Arial" panose="020B0604020202020204" pitchFamily="34" charset="0"/>
                          <a:ea typeface="Times New Roman" panose="02020603050405020304" pitchFamily="18" charset="0"/>
                        </a:rPr>
                        <a:t>70</a:t>
                      </a:r>
                      <a:endParaRPr lang="pl-PL" sz="100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r>
                        <a:rPr lang="pl-PL" sz="900">
                          <a:solidFill>
                            <a:schemeClr val="bg1"/>
                          </a:solidFill>
                          <a:effectLst/>
                          <a:latin typeface="Arial" panose="020B0604020202020204" pitchFamily="34" charset="0"/>
                          <a:ea typeface="Times New Roman" panose="02020603050405020304" pitchFamily="18" charset="0"/>
                        </a:rPr>
                        <a:t>93</a:t>
                      </a:r>
                      <a:endParaRPr lang="pl-PL" sz="100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r>
                        <a:rPr lang="pl-PL" sz="900">
                          <a:solidFill>
                            <a:schemeClr val="bg1"/>
                          </a:solidFill>
                          <a:effectLst/>
                          <a:latin typeface="Arial" panose="020B0604020202020204" pitchFamily="34" charset="0"/>
                          <a:ea typeface="Times New Roman" panose="02020603050405020304" pitchFamily="18" charset="0"/>
                        </a:rPr>
                        <a:t>115</a:t>
                      </a:r>
                      <a:endParaRPr lang="pl-PL" sz="100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r>
                        <a:rPr lang="pl-PL" sz="900">
                          <a:solidFill>
                            <a:schemeClr val="bg1"/>
                          </a:solidFill>
                          <a:effectLst/>
                          <a:latin typeface="Arial" panose="020B0604020202020204" pitchFamily="34" charset="0"/>
                          <a:ea typeface="Times New Roman" panose="02020603050405020304" pitchFamily="18" charset="0"/>
                        </a:rPr>
                        <a:t>108</a:t>
                      </a:r>
                      <a:endParaRPr lang="pl-PL" sz="100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r>
                        <a:rPr lang="pl-PL" sz="900">
                          <a:solidFill>
                            <a:schemeClr val="bg1"/>
                          </a:solidFill>
                          <a:effectLst/>
                          <a:latin typeface="Arial" panose="020B0604020202020204" pitchFamily="34" charset="0"/>
                          <a:ea typeface="Times New Roman" panose="02020603050405020304" pitchFamily="18" charset="0"/>
                        </a:rPr>
                        <a:t>115</a:t>
                      </a:r>
                      <a:endParaRPr lang="pl-PL" sz="100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r>
                        <a:rPr lang="pl-PL" sz="900" dirty="0">
                          <a:solidFill>
                            <a:schemeClr val="bg1"/>
                          </a:solidFill>
                          <a:effectLst/>
                          <a:latin typeface="Arial" panose="020B0604020202020204" pitchFamily="34" charset="0"/>
                          <a:ea typeface="Times New Roman" panose="02020603050405020304" pitchFamily="18" charset="0"/>
                        </a:rPr>
                        <a:t>106</a:t>
                      </a:r>
                      <a:endParaRPr lang="pl-PL" sz="10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r>
                        <a:rPr lang="pl-PL" sz="900" dirty="0">
                          <a:solidFill>
                            <a:schemeClr val="bg1"/>
                          </a:solidFill>
                          <a:effectLst/>
                          <a:latin typeface="Arial" panose="020B0604020202020204" pitchFamily="34" charset="0"/>
                          <a:ea typeface="Times New Roman" panose="02020603050405020304" pitchFamily="18" charset="0"/>
                        </a:rPr>
                        <a:t>128</a:t>
                      </a:r>
                      <a:endParaRPr lang="pl-PL" sz="10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r>
                        <a:rPr lang="pl-PL" sz="900" dirty="0">
                          <a:solidFill>
                            <a:schemeClr val="bg1"/>
                          </a:solidFill>
                          <a:effectLst/>
                          <a:latin typeface="Arial" panose="020B0604020202020204" pitchFamily="34" charset="0"/>
                          <a:ea typeface="Times New Roman" panose="02020603050405020304" pitchFamily="18" charset="0"/>
                        </a:rPr>
                        <a:t>175</a:t>
                      </a:r>
                      <a:endParaRPr lang="pl-PL" sz="10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r>
                        <a:rPr lang="pl-PL" sz="900" dirty="0">
                          <a:solidFill>
                            <a:schemeClr val="bg1"/>
                          </a:solidFill>
                          <a:effectLst/>
                          <a:latin typeface="Arial" panose="020B0604020202020204" pitchFamily="34" charset="0"/>
                          <a:ea typeface="Times New Roman" panose="02020603050405020304" pitchFamily="18" charset="0"/>
                        </a:rPr>
                        <a:t>110</a:t>
                      </a:r>
                      <a:endParaRPr lang="pl-PL" sz="10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r>
                        <a:rPr lang="pl-PL" sz="900" b="0" dirty="0">
                          <a:solidFill>
                            <a:schemeClr val="bg1"/>
                          </a:solidFill>
                          <a:effectLst/>
                          <a:latin typeface="Arial" panose="020B0604020202020204" pitchFamily="34" charset="0"/>
                          <a:ea typeface="Times New Roman" panose="02020603050405020304" pitchFamily="18" charset="0"/>
                        </a:rPr>
                        <a:t>104</a:t>
                      </a:r>
                      <a:endParaRPr lang="pl-PL" sz="1000" b="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83354335"/>
                  </a:ext>
                </a:extLst>
              </a:tr>
              <a:tr h="411919">
                <a:tc>
                  <a:txBody>
                    <a:bodyPr/>
                    <a:lstStyle/>
                    <a:p>
                      <a:pPr marL="0" marR="0" algn="ctr"/>
                      <a:r>
                        <a:rPr lang="pl-PL" sz="900">
                          <a:solidFill>
                            <a:schemeClr val="bg1"/>
                          </a:solidFill>
                          <a:effectLst/>
                          <a:latin typeface="Arial" panose="020B0604020202020204" pitchFamily="34" charset="0"/>
                          <a:ea typeface="Times New Roman" panose="02020603050405020304" pitchFamily="18" charset="0"/>
                        </a:rPr>
                        <a:t>2.</a:t>
                      </a:r>
                      <a:endParaRPr lang="pl-PL" sz="100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r>
                        <a:rPr lang="pl-PL" sz="900" b="1">
                          <a:solidFill>
                            <a:schemeClr val="bg1"/>
                          </a:solidFill>
                          <a:effectLst/>
                          <a:latin typeface="Arial" panose="020B0604020202020204" pitchFamily="34" charset="0"/>
                          <a:ea typeface="Times New Roman" panose="02020603050405020304" pitchFamily="18" charset="0"/>
                        </a:rPr>
                        <a:t>LWÓWEK</a:t>
                      </a:r>
                      <a:endParaRPr lang="pl-PL" sz="100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r>
                        <a:rPr lang="pl-PL" sz="900">
                          <a:solidFill>
                            <a:schemeClr val="bg1"/>
                          </a:solidFill>
                          <a:effectLst/>
                          <a:latin typeface="Arial" panose="020B0604020202020204" pitchFamily="34" charset="0"/>
                          <a:ea typeface="Times New Roman" panose="02020603050405020304" pitchFamily="18" charset="0"/>
                        </a:rPr>
                        <a:t>89</a:t>
                      </a:r>
                      <a:endParaRPr lang="pl-PL" sz="100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r>
                        <a:rPr lang="pl-PL" sz="900" dirty="0">
                          <a:solidFill>
                            <a:schemeClr val="bg1"/>
                          </a:solidFill>
                          <a:effectLst/>
                          <a:latin typeface="Arial" panose="020B0604020202020204" pitchFamily="34" charset="0"/>
                          <a:ea typeface="Times New Roman" panose="02020603050405020304" pitchFamily="18" charset="0"/>
                        </a:rPr>
                        <a:t>76</a:t>
                      </a:r>
                      <a:endParaRPr lang="pl-PL" sz="10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r>
                        <a:rPr lang="pl-PL" sz="900">
                          <a:solidFill>
                            <a:schemeClr val="bg1"/>
                          </a:solidFill>
                          <a:effectLst/>
                          <a:latin typeface="Arial" panose="020B0604020202020204" pitchFamily="34" charset="0"/>
                          <a:ea typeface="Times New Roman" panose="02020603050405020304" pitchFamily="18" charset="0"/>
                        </a:rPr>
                        <a:t>105</a:t>
                      </a:r>
                      <a:endParaRPr lang="pl-PL" sz="100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r>
                        <a:rPr lang="pl-PL" sz="900">
                          <a:solidFill>
                            <a:schemeClr val="bg1"/>
                          </a:solidFill>
                          <a:effectLst/>
                          <a:latin typeface="Arial" panose="020B0604020202020204" pitchFamily="34" charset="0"/>
                          <a:ea typeface="Times New Roman" panose="02020603050405020304" pitchFamily="18" charset="0"/>
                        </a:rPr>
                        <a:t>91</a:t>
                      </a:r>
                      <a:endParaRPr lang="pl-PL" sz="100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r>
                        <a:rPr lang="pl-PL" sz="900">
                          <a:solidFill>
                            <a:schemeClr val="bg1"/>
                          </a:solidFill>
                          <a:effectLst/>
                          <a:latin typeface="Arial" panose="020B0604020202020204" pitchFamily="34" charset="0"/>
                          <a:ea typeface="Times New Roman" panose="02020603050405020304" pitchFamily="18" charset="0"/>
                        </a:rPr>
                        <a:t>67</a:t>
                      </a:r>
                      <a:endParaRPr lang="pl-PL" sz="100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r>
                        <a:rPr lang="pl-PL" sz="900">
                          <a:solidFill>
                            <a:schemeClr val="bg1"/>
                          </a:solidFill>
                          <a:effectLst/>
                          <a:latin typeface="Arial" panose="020B0604020202020204" pitchFamily="34" charset="0"/>
                          <a:ea typeface="Times New Roman" panose="02020603050405020304" pitchFamily="18" charset="0"/>
                        </a:rPr>
                        <a:t>100</a:t>
                      </a:r>
                      <a:endParaRPr lang="pl-PL" sz="100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r>
                        <a:rPr lang="pl-PL" sz="900">
                          <a:solidFill>
                            <a:schemeClr val="bg1"/>
                          </a:solidFill>
                          <a:effectLst/>
                          <a:latin typeface="Arial" panose="020B0604020202020204" pitchFamily="34" charset="0"/>
                          <a:ea typeface="Times New Roman" panose="02020603050405020304" pitchFamily="18" charset="0"/>
                        </a:rPr>
                        <a:t>134</a:t>
                      </a:r>
                      <a:endParaRPr lang="pl-PL" sz="100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r>
                        <a:rPr lang="pl-PL" sz="900">
                          <a:solidFill>
                            <a:schemeClr val="bg1"/>
                          </a:solidFill>
                          <a:effectLst/>
                          <a:latin typeface="Arial" panose="020B0604020202020204" pitchFamily="34" charset="0"/>
                          <a:ea typeface="Times New Roman" panose="02020603050405020304" pitchFamily="18" charset="0"/>
                        </a:rPr>
                        <a:t>210</a:t>
                      </a:r>
                      <a:endParaRPr lang="pl-PL" sz="100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r>
                        <a:rPr lang="pl-PL" sz="900" dirty="0">
                          <a:solidFill>
                            <a:schemeClr val="bg1"/>
                          </a:solidFill>
                          <a:effectLst/>
                          <a:latin typeface="Arial" panose="020B0604020202020204" pitchFamily="34" charset="0"/>
                          <a:ea typeface="Times New Roman" panose="02020603050405020304" pitchFamily="18" charset="0"/>
                        </a:rPr>
                        <a:t>116</a:t>
                      </a:r>
                      <a:endParaRPr lang="pl-PL" sz="10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r>
                        <a:rPr lang="pl-PL" sz="900" b="0" dirty="0">
                          <a:solidFill>
                            <a:schemeClr val="bg1"/>
                          </a:solidFill>
                          <a:effectLst/>
                          <a:latin typeface="Arial" panose="020B0604020202020204" pitchFamily="34" charset="0"/>
                          <a:ea typeface="Times New Roman" panose="02020603050405020304" pitchFamily="18" charset="0"/>
                        </a:rPr>
                        <a:t>124</a:t>
                      </a:r>
                      <a:endParaRPr lang="pl-PL" sz="1000" b="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95178959"/>
                  </a:ext>
                </a:extLst>
              </a:tr>
              <a:tr h="564915">
                <a:tc>
                  <a:txBody>
                    <a:bodyPr/>
                    <a:lstStyle/>
                    <a:p>
                      <a:pPr marL="0" marR="0" algn="ctr"/>
                      <a:r>
                        <a:rPr lang="pl-PL" sz="900">
                          <a:solidFill>
                            <a:schemeClr val="bg1"/>
                          </a:solidFill>
                          <a:effectLst/>
                          <a:latin typeface="Arial" panose="020B0604020202020204" pitchFamily="34" charset="0"/>
                          <a:ea typeface="Times New Roman" panose="02020603050405020304" pitchFamily="18" charset="0"/>
                        </a:rPr>
                        <a:t>3.</a:t>
                      </a:r>
                      <a:endParaRPr lang="pl-PL" sz="100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r>
                        <a:rPr lang="pl-PL" sz="900" b="1">
                          <a:solidFill>
                            <a:schemeClr val="bg1"/>
                          </a:solidFill>
                          <a:effectLst/>
                          <a:latin typeface="Arial" panose="020B0604020202020204" pitchFamily="34" charset="0"/>
                          <a:ea typeface="Times New Roman" panose="02020603050405020304" pitchFamily="18" charset="0"/>
                        </a:rPr>
                        <a:t>MIEDZICHOWO</a:t>
                      </a:r>
                      <a:endParaRPr lang="pl-PL" sz="100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r>
                        <a:rPr lang="pl-PL" sz="900">
                          <a:solidFill>
                            <a:schemeClr val="bg1"/>
                          </a:solidFill>
                          <a:effectLst/>
                          <a:latin typeface="Arial" panose="020B0604020202020204" pitchFamily="34" charset="0"/>
                          <a:ea typeface="Times New Roman" panose="02020603050405020304" pitchFamily="18" charset="0"/>
                        </a:rPr>
                        <a:t>63</a:t>
                      </a:r>
                      <a:endParaRPr lang="pl-PL" sz="100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r>
                        <a:rPr lang="pl-PL" sz="900">
                          <a:solidFill>
                            <a:schemeClr val="bg1"/>
                          </a:solidFill>
                          <a:effectLst/>
                          <a:latin typeface="Arial" panose="020B0604020202020204" pitchFamily="34" charset="0"/>
                          <a:ea typeface="Times New Roman" panose="02020603050405020304" pitchFamily="18" charset="0"/>
                        </a:rPr>
                        <a:t>63</a:t>
                      </a:r>
                      <a:endParaRPr lang="pl-PL" sz="100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r>
                        <a:rPr lang="pl-PL" sz="900">
                          <a:solidFill>
                            <a:schemeClr val="bg1"/>
                          </a:solidFill>
                          <a:effectLst/>
                          <a:latin typeface="Arial" panose="020B0604020202020204" pitchFamily="34" charset="0"/>
                          <a:ea typeface="Times New Roman" panose="02020603050405020304" pitchFamily="18" charset="0"/>
                        </a:rPr>
                        <a:t>109</a:t>
                      </a:r>
                      <a:endParaRPr lang="pl-PL" sz="100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r>
                        <a:rPr lang="pl-PL" sz="900">
                          <a:solidFill>
                            <a:schemeClr val="bg1"/>
                          </a:solidFill>
                          <a:effectLst/>
                          <a:latin typeface="Arial" panose="020B0604020202020204" pitchFamily="34" charset="0"/>
                          <a:ea typeface="Times New Roman" panose="02020603050405020304" pitchFamily="18" charset="0"/>
                        </a:rPr>
                        <a:t>79</a:t>
                      </a:r>
                      <a:endParaRPr lang="pl-PL" sz="100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r>
                        <a:rPr lang="pl-PL" sz="900">
                          <a:solidFill>
                            <a:schemeClr val="bg1"/>
                          </a:solidFill>
                          <a:effectLst/>
                          <a:latin typeface="Arial" panose="020B0604020202020204" pitchFamily="34" charset="0"/>
                          <a:ea typeface="Times New Roman" panose="02020603050405020304" pitchFamily="18" charset="0"/>
                        </a:rPr>
                        <a:t>45</a:t>
                      </a:r>
                      <a:endParaRPr lang="pl-PL" sz="100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r>
                        <a:rPr lang="pl-PL" sz="900">
                          <a:solidFill>
                            <a:schemeClr val="bg1"/>
                          </a:solidFill>
                          <a:effectLst/>
                          <a:latin typeface="Arial" panose="020B0604020202020204" pitchFamily="34" charset="0"/>
                          <a:ea typeface="Times New Roman" panose="02020603050405020304" pitchFamily="18" charset="0"/>
                        </a:rPr>
                        <a:t>85</a:t>
                      </a:r>
                      <a:endParaRPr lang="pl-PL" sz="100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r>
                        <a:rPr lang="pl-PL" sz="900">
                          <a:solidFill>
                            <a:schemeClr val="bg1"/>
                          </a:solidFill>
                          <a:effectLst/>
                          <a:latin typeface="Arial" panose="020B0604020202020204" pitchFamily="34" charset="0"/>
                          <a:ea typeface="Times New Roman" panose="02020603050405020304" pitchFamily="18" charset="0"/>
                        </a:rPr>
                        <a:t>117</a:t>
                      </a:r>
                      <a:endParaRPr lang="pl-PL" sz="100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r>
                        <a:rPr lang="pl-PL" sz="900">
                          <a:solidFill>
                            <a:schemeClr val="bg1"/>
                          </a:solidFill>
                          <a:effectLst/>
                          <a:latin typeface="Arial" panose="020B0604020202020204" pitchFamily="34" charset="0"/>
                          <a:ea typeface="Times New Roman" panose="02020603050405020304" pitchFamily="18" charset="0"/>
                        </a:rPr>
                        <a:t>97</a:t>
                      </a:r>
                      <a:endParaRPr lang="pl-PL" sz="100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r>
                        <a:rPr lang="pl-PL" sz="900">
                          <a:solidFill>
                            <a:schemeClr val="bg1"/>
                          </a:solidFill>
                          <a:effectLst/>
                          <a:latin typeface="Arial" panose="020B0604020202020204" pitchFamily="34" charset="0"/>
                          <a:ea typeface="Times New Roman" panose="02020603050405020304" pitchFamily="18" charset="0"/>
                        </a:rPr>
                        <a:t>66</a:t>
                      </a:r>
                      <a:endParaRPr lang="pl-PL" sz="100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r>
                        <a:rPr lang="pl-PL" sz="900" b="0" dirty="0">
                          <a:solidFill>
                            <a:schemeClr val="bg1"/>
                          </a:solidFill>
                          <a:effectLst/>
                          <a:latin typeface="Arial" panose="020B0604020202020204" pitchFamily="34" charset="0"/>
                          <a:ea typeface="Times New Roman" panose="02020603050405020304" pitchFamily="18" charset="0"/>
                        </a:rPr>
                        <a:t>74</a:t>
                      </a:r>
                      <a:endParaRPr lang="pl-PL" sz="1000" b="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84737962"/>
                  </a:ext>
                </a:extLst>
              </a:tr>
              <a:tr h="564915">
                <a:tc>
                  <a:txBody>
                    <a:bodyPr/>
                    <a:lstStyle/>
                    <a:p>
                      <a:pPr marL="0" marR="0" algn="ctr"/>
                      <a:r>
                        <a:rPr lang="pl-PL" sz="900">
                          <a:solidFill>
                            <a:schemeClr val="bg1"/>
                          </a:solidFill>
                          <a:effectLst/>
                          <a:latin typeface="Arial" panose="020B0604020202020204" pitchFamily="34" charset="0"/>
                          <a:ea typeface="Times New Roman" panose="02020603050405020304" pitchFamily="18" charset="0"/>
                        </a:rPr>
                        <a:t>4.</a:t>
                      </a:r>
                      <a:endParaRPr lang="pl-PL" sz="100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r>
                        <a:rPr lang="pl-PL" sz="900" b="1">
                          <a:solidFill>
                            <a:schemeClr val="bg1"/>
                          </a:solidFill>
                          <a:effectLst/>
                          <a:latin typeface="Arial" panose="020B0604020202020204" pitchFamily="34" charset="0"/>
                          <a:ea typeface="Times New Roman" panose="02020603050405020304" pitchFamily="18" charset="0"/>
                        </a:rPr>
                        <a:t>NOWY TOMYŚL</a:t>
                      </a:r>
                      <a:endParaRPr lang="pl-PL" sz="100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r>
                        <a:rPr lang="pl-PL" sz="900">
                          <a:solidFill>
                            <a:schemeClr val="bg1"/>
                          </a:solidFill>
                          <a:effectLst/>
                          <a:latin typeface="Arial" panose="020B0604020202020204" pitchFamily="34" charset="0"/>
                          <a:ea typeface="Times New Roman" panose="02020603050405020304" pitchFamily="18" charset="0"/>
                        </a:rPr>
                        <a:t>259</a:t>
                      </a:r>
                      <a:endParaRPr lang="pl-PL" sz="100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r>
                        <a:rPr lang="pl-PL" sz="900">
                          <a:solidFill>
                            <a:schemeClr val="bg1"/>
                          </a:solidFill>
                          <a:effectLst/>
                          <a:latin typeface="Arial" panose="020B0604020202020204" pitchFamily="34" charset="0"/>
                          <a:ea typeface="Times New Roman" panose="02020603050405020304" pitchFamily="18" charset="0"/>
                        </a:rPr>
                        <a:t>234</a:t>
                      </a:r>
                      <a:endParaRPr lang="pl-PL" sz="100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r>
                        <a:rPr lang="pl-PL" sz="900">
                          <a:solidFill>
                            <a:schemeClr val="bg1"/>
                          </a:solidFill>
                          <a:effectLst/>
                          <a:latin typeface="Arial" panose="020B0604020202020204" pitchFamily="34" charset="0"/>
                          <a:ea typeface="Times New Roman" panose="02020603050405020304" pitchFamily="18" charset="0"/>
                        </a:rPr>
                        <a:t>673</a:t>
                      </a:r>
                      <a:endParaRPr lang="pl-PL" sz="100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r>
                        <a:rPr lang="pl-PL" sz="900">
                          <a:solidFill>
                            <a:schemeClr val="bg1"/>
                          </a:solidFill>
                          <a:effectLst/>
                          <a:latin typeface="Arial" panose="020B0604020202020204" pitchFamily="34" charset="0"/>
                          <a:ea typeface="Times New Roman" panose="02020603050405020304" pitchFamily="18" charset="0"/>
                        </a:rPr>
                        <a:t>369</a:t>
                      </a:r>
                      <a:endParaRPr lang="pl-PL" sz="100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r>
                        <a:rPr lang="pl-PL" sz="900">
                          <a:solidFill>
                            <a:schemeClr val="bg1"/>
                          </a:solidFill>
                          <a:effectLst/>
                          <a:latin typeface="Arial" panose="020B0604020202020204" pitchFamily="34" charset="0"/>
                          <a:ea typeface="Times New Roman" panose="02020603050405020304" pitchFamily="18" charset="0"/>
                        </a:rPr>
                        <a:t>349</a:t>
                      </a:r>
                      <a:endParaRPr lang="pl-PL" sz="100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r>
                        <a:rPr lang="pl-PL" sz="900">
                          <a:solidFill>
                            <a:schemeClr val="bg1"/>
                          </a:solidFill>
                          <a:effectLst/>
                          <a:latin typeface="Arial" panose="020B0604020202020204" pitchFamily="34" charset="0"/>
                          <a:ea typeface="Times New Roman" panose="02020603050405020304" pitchFamily="18" charset="0"/>
                        </a:rPr>
                        <a:t>408</a:t>
                      </a:r>
                      <a:endParaRPr lang="pl-PL" sz="100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r>
                        <a:rPr lang="pl-PL" sz="900">
                          <a:solidFill>
                            <a:schemeClr val="bg1"/>
                          </a:solidFill>
                          <a:effectLst/>
                          <a:latin typeface="Arial" panose="020B0604020202020204" pitchFamily="34" charset="0"/>
                          <a:ea typeface="Times New Roman" panose="02020603050405020304" pitchFamily="18" charset="0"/>
                        </a:rPr>
                        <a:t>395</a:t>
                      </a:r>
                      <a:endParaRPr lang="pl-PL" sz="100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r>
                        <a:rPr lang="pl-PL" sz="900">
                          <a:solidFill>
                            <a:schemeClr val="bg1"/>
                          </a:solidFill>
                          <a:effectLst/>
                          <a:latin typeface="Arial" panose="020B0604020202020204" pitchFamily="34" charset="0"/>
                          <a:ea typeface="Times New Roman" panose="02020603050405020304" pitchFamily="18" charset="0"/>
                        </a:rPr>
                        <a:t>438</a:t>
                      </a:r>
                      <a:endParaRPr lang="pl-PL" sz="100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r>
                        <a:rPr lang="pl-PL" sz="900">
                          <a:solidFill>
                            <a:schemeClr val="bg1"/>
                          </a:solidFill>
                          <a:effectLst/>
                          <a:latin typeface="Arial" panose="020B0604020202020204" pitchFamily="34" charset="0"/>
                          <a:ea typeface="Times New Roman" panose="02020603050405020304" pitchFamily="18" charset="0"/>
                        </a:rPr>
                        <a:t>318</a:t>
                      </a:r>
                      <a:endParaRPr lang="pl-PL" sz="100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r>
                        <a:rPr lang="pl-PL" sz="900" b="0" dirty="0">
                          <a:solidFill>
                            <a:schemeClr val="bg1"/>
                          </a:solidFill>
                          <a:effectLst/>
                          <a:latin typeface="Arial" panose="020B0604020202020204" pitchFamily="34" charset="0"/>
                          <a:ea typeface="Times New Roman" panose="02020603050405020304" pitchFamily="18" charset="0"/>
                        </a:rPr>
                        <a:t>375</a:t>
                      </a:r>
                      <a:endParaRPr lang="pl-PL" sz="1000" b="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071808"/>
                  </a:ext>
                </a:extLst>
              </a:tr>
              <a:tr h="411919">
                <a:tc>
                  <a:txBody>
                    <a:bodyPr/>
                    <a:lstStyle/>
                    <a:p>
                      <a:pPr marL="0" marR="0" algn="ctr"/>
                      <a:r>
                        <a:rPr lang="pl-PL" sz="900">
                          <a:solidFill>
                            <a:schemeClr val="bg1"/>
                          </a:solidFill>
                          <a:effectLst/>
                          <a:latin typeface="Arial" panose="020B0604020202020204" pitchFamily="34" charset="0"/>
                          <a:ea typeface="Times New Roman" panose="02020603050405020304" pitchFamily="18" charset="0"/>
                        </a:rPr>
                        <a:t>5.</a:t>
                      </a:r>
                      <a:endParaRPr lang="pl-PL" sz="100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r>
                        <a:rPr lang="pl-PL" sz="900" b="1">
                          <a:solidFill>
                            <a:schemeClr val="bg1"/>
                          </a:solidFill>
                          <a:effectLst/>
                          <a:latin typeface="Arial" panose="020B0604020202020204" pitchFamily="34" charset="0"/>
                          <a:ea typeface="Times New Roman" panose="02020603050405020304" pitchFamily="18" charset="0"/>
                        </a:rPr>
                        <a:t>OPALENICA</a:t>
                      </a:r>
                      <a:endParaRPr lang="pl-PL" sz="100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r>
                        <a:rPr lang="pl-PL" sz="900">
                          <a:solidFill>
                            <a:schemeClr val="bg1"/>
                          </a:solidFill>
                          <a:effectLst/>
                          <a:latin typeface="Arial" panose="020B0604020202020204" pitchFamily="34" charset="0"/>
                          <a:ea typeface="Times New Roman" panose="02020603050405020304" pitchFamily="18" charset="0"/>
                        </a:rPr>
                        <a:t>140</a:t>
                      </a:r>
                      <a:endParaRPr lang="pl-PL" sz="100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r>
                        <a:rPr lang="pl-PL" sz="900">
                          <a:solidFill>
                            <a:schemeClr val="bg1"/>
                          </a:solidFill>
                          <a:effectLst/>
                          <a:latin typeface="Arial" panose="020B0604020202020204" pitchFamily="34" charset="0"/>
                          <a:ea typeface="Times New Roman" panose="02020603050405020304" pitchFamily="18" charset="0"/>
                        </a:rPr>
                        <a:t>195</a:t>
                      </a:r>
                      <a:endParaRPr lang="pl-PL" sz="100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r>
                        <a:rPr lang="pl-PL" sz="900">
                          <a:solidFill>
                            <a:schemeClr val="bg1"/>
                          </a:solidFill>
                          <a:effectLst/>
                          <a:latin typeface="Arial" panose="020B0604020202020204" pitchFamily="34" charset="0"/>
                          <a:ea typeface="Times New Roman" panose="02020603050405020304" pitchFamily="18" charset="0"/>
                        </a:rPr>
                        <a:t>207</a:t>
                      </a:r>
                      <a:endParaRPr lang="pl-PL" sz="100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r>
                        <a:rPr lang="pl-PL" sz="900">
                          <a:solidFill>
                            <a:schemeClr val="bg1"/>
                          </a:solidFill>
                          <a:effectLst/>
                          <a:latin typeface="Arial" panose="020B0604020202020204" pitchFamily="34" charset="0"/>
                          <a:ea typeface="Times New Roman" panose="02020603050405020304" pitchFamily="18" charset="0"/>
                        </a:rPr>
                        <a:t>196</a:t>
                      </a:r>
                      <a:endParaRPr lang="pl-PL" sz="100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r>
                        <a:rPr lang="pl-PL" sz="900">
                          <a:solidFill>
                            <a:schemeClr val="bg1"/>
                          </a:solidFill>
                          <a:effectLst/>
                          <a:latin typeface="Arial" panose="020B0604020202020204" pitchFamily="34" charset="0"/>
                          <a:ea typeface="Times New Roman" panose="02020603050405020304" pitchFamily="18" charset="0"/>
                        </a:rPr>
                        <a:t>144</a:t>
                      </a:r>
                      <a:endParaRPr lang="pl-PL" sz="100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r>
                        <a:rPr lang="pl-PL" sz="900">
                          <a:solidFill>
                            <a:schemeClr val="bg1"/>
                          </a:solidFill>
                          <a:effectLst/>
                          <a:latin typeface="Arial" panose="020B0604020202020204" pitchFamily="34" charset="0"/>
                          <a:ea typeface="Times New Roman" panose="02020603050405020304" pitchFamily="18" charset="0"/>
                        </a:rPr>
                        <a:t>177</a:t>
                      </a:r>
                      <a:endParaRPr lang="pl-PL" sz="100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r>
                        <a:rPr lang="pl-PL" sz="900">
                          <a:solidFill>
                            <a:schemeClr val="bg1"/>
                          </a:solidFill>
                          <a:effectLst/>
                          <a:latin typeface="Arial" panose="020B0604020202020204" pitchFamily="34" charset="0"/>
                          <a:ea typeface="Times New Roman" panose="02020603050405020304" pitchFamily="18" charset="0"/>
                        </a:rPr>
                        <a:t>160</a:t>
                      </a:r>
                      <a:endParaRPr lang="pl-PL" sz="100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r>
                        <a:rPr lang="pl-PL" sz="900">
                          <a:solidFill>
                            <a:schemeClr val="bg1"/>
                          </a:solidFill>
                          <a:effectLst/>
                          <a:latin typeface="Arial" panose="020B0604020202020204" pitchFamily="34" charset="0"/>
                          <a:ea typeface="Times New Roman" panose="02020603050405020304" pitchFamily="18" charset="0"/>
                        </a:rPr>
                        <a:t>219</a:t>
                      </a:r>
                      <a:endParaRPr lang="pl-PL" sz="100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r>
                        <a:rPr lang="pl-PL" sz="900">
                          <a:solidFill>
                            <a:schemeClr val="bg1"/>
                          </a:solidFill>
                          <a:effectLst/>
                          <a:latin typeface="Arial" panose="020B0604020202020204" pitchFamily="34" charset="0"/>
                          <a:ea typeface="Times New Roman" panose="02020603050405020304" pitchFamily="18" charset="0"/>
                        </a:rPr>
                        <a:t>216</a:t>
                      </a:r>
                      <a:endParaRPr lang="pl-PL" sz="100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r>
                        <a:rPr lang="pl-PL" sz="900" b="0" dirty="0">
                          <a:solidFill>
                            <a:schemeClr val="bg1"/>
                          </a:solidFill>
                          <a:effectLst/>
                          <a:latin typeface="Arial" panose="020B0604020202020204" pitchFamily="34" charset="0"/>
                          <a:ea typeface="Times New Roman" panose="02020603050405020304" pitchFamily="18" charset="0"/>
                        </a:rPr>
                        <a:t>220</a:t>
                      </a:r>
                      <a:endParaRPr lang="pl-PL" sz="1000" b="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86864811"/>
                  </a:ext>
                </a:extLst>
              </a:tr>
              <a:tr h="431532">
                <a:tc>
                  <a:txBody>
                    <a:bodyPr/>
                    <a:lstStyle/>
                    <a:p>
                      <a:pPr marL="0" marR="0" algn="ctr"/>
                      <a:r>
                        <a:rPr lang="pl-PL" sz="900">
                          <a:solidFill>
                            <a:schemeClr val="bg1"/>
                          </a:solidFill>
                          <a:effectLst/>
                          <a:latin typeface="Arial" panose="020B0604020202020204" pitchFamily="34" charset="0"/>
                          <a:ea typeface="Times New Roman" panose="02020603050405020304" pitchFamily="18" charset="0"/>
                        </a:rPr>
                        <a:t>6.</a:t>
                      </a:r>
                      <a:endParaRPr lang="pl-PL" sz="100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r>
                        <a:rPr lang="pl-PL" sz="900" b="1" dirty="0">
                          <a:solidFill>
                            <a:schemeClr val="bg1"/>
                          </a:solidFill>
                          <a:effectLst/>
                          <a:latin typeface="Arial" panose="020B0604020202020204" pitchFamily="34" charset="0"/>
                          <a:ea typeface="Times New Roman" panose="02020603050405020304" pitchFamily="18" charset="0"/>
                        </a:rPr>
                        <a:t>ZBĄSZYŃ</a:t>
                      </a:r>
                      <a:endParaRPr lang="pl-PL" sz="10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r>
                        <a:rPr lang="pl-PL" sz="900">
                          <a:solidFill>
                            <a:schemeClr val="bg1"/>
                          </a:solidFill>
                          <a:effectLst/>
                          <a:latin typeface="Arial" panose="020B0604020202020204" pitchFamily="34" charset="0"/>
                          <a:ea typeface="Times New Roman" panose="02020603050405020304" pitchFamily="18" charset="0"/>
                        </a:rPr>
                        <a:t>137</a:t>
                      </a:r>
                      <a:endParaRPr lang="pl-PL" sz="100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r>
                        <a:rPr lang="pl-PL" sz="900">
                          <a:solidFill>
                            <a:schemeClr val="bg1"/>
                          </a:solidFill>
                          <a:effectLst/>
                          <a:latin typeface="Arial" panose="020B0604020202020204" pitchFamily="34" charset="0"/>
                          <a:ea typeface="Times New Roman" panose="02020603050405020304" pitchFamily="18" charset="0"/>
                        </a:rPr>
                        <a:t>125</a:t>
                      </a:r>
                      <a:endParaRPr lang="pl-PL" sz="100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r>
                        <a:rPr lang="pl-PL" sz="900">
                          <a:solidFill>
                            <a:schemeClr val="bg1"/>
                          </a:solidFill>
                          <a:effectLst/>
                          <a:latin typeface="Arial" panose="020B0604020202020204" pitchFamily="34" charset="0"/>
                          <a:ea typeface="Times New Roman" panose="02020603050405020304" pitchFamily="18" charset="0"/>
                        </a:rPr>
                        <a:t>217</a:t>
                      </a:r>
                      <a:endParaRPr lang="pl-PL" sz="100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r>
                        <a:rPr lang="pl-PL" sz="900">
                          <a:solidFill>
                            <a:schemeClr val="bg1"/>
                          </a:solidFill>
                          <a:effectLst/>
                          <a:latin typeface="Arial" panose="020B0604020202020204" pitchFamily="34" charset="0"/>
                          <a:ea typeface="Times New Roman" panose="02020603050405020304" pitchFamily="18" charset="0"/>
                        </a:rPr>
                        <a:t>151</a:t>
                      </a:r>
                      <a:endParaRPr lang="pl-PL" sz="100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r>
                        <a:rPr lang="pl-PL" sz="900">
                          <a:solidFill>
                            <a:schemeClr val="bg1"/>
                          </a:solidFill>
                          <a:effectLst/>
                          <a:latin typeface="Arial" panose="020B0604020202020204" pitchFamily="34" charset="0"/>
                          <a:ea typeface="Times New Roman" panose="02020603050405020304" pitchFamily="18" charset="0"/>
                        </a:rPr>
                        <a:t>140</a:t>
                      </a:r>
                      <a:endParaRPr lang="pl-PL" sz="100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r>
                        <a:rPr lang="pl-PL" sz="900">
                          <a:solidFill>
                            <a:schemeClr val="bg1"/>
                          </a:solidFill>
                          <a:effectLst/>
                          <a:latin typeface="Arial" panose="020B0604020202020204" pitchFamily="34" charset="0"/>
                          <a:ea typeface="Times New Roman" panose="02020603050405020304" pitchFamily="18" charset="0"/>
                        </a:rPr>
                        <a:t>142</a:t>
                      </a:r>
                      <a:endParaRPr lang="pl-PL" sz="100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r>
                        <a:rPr lang="pl-PL" sz="900">
                          <a:solidFill>
                            <a:schemeClr val="bg1"/>
                          </a:solidFill>
                          <a:effectLst/>
                          <a:latin typeface="Arial" panose="020B0604020202020204" pitchFamily="34" charset="0"/>
                          <a:ea typeface="Times New Roman" panose="02020603050405020304" pitchFamily="18" charset="0"/>
                        </a:rPr>
                        <a:t>196</a:t>
                      </a:r>
                      <a:endParaRPr lang="pl-PL" sz="100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r>
                        <a:rPr lang="pl-PL" sz="900">
                          <a:solidFill>
                            <a:schemeClr val="bg1"/>
                          </a:solidFill>
                          <a:effectLst/>
                          <a:latin typeface="Arial" panose="020B0604020202020204" pitchFamily="34" charset="0"/>
                          <a:ea typeface="Times New Roman" panose="02020603050405020304" pitchFamily="18" charset="0"/>
                        </a:rPr>
                        <a:t>188</a:t>
                      </a:r>
                      <a:endParaRPr lang="pl-PL" sz="100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r>
                        <a:rPr lang="pl-PL" sz="900">
                          <a:solidFill>
                            <a:schemeClr val="bg1"/>
                          </a:solidFill>
                          <a:effectLst/>
                          <a:latin typeface="Arial" panose="020B0604020202020204" pitchFamily="34" charset="0"/>
                          <a:ea typeface="Times New Roman" panose="02020603050405020304" pitchFamily="18" charset="0"/>
                        </a:rPr>
                        <a:t>185</a:t>
                      </a:r>
                      <a:endParaRPr lang="pl-PL" sz="100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r>
                        <a:rPr lang="pl-PL" sz="900" b="0" dirty="0">
                          <a:solidFill>
                            <a:schemeClr val="bg1"/>
                          </a:solidFill>
                          <a:effectLst/>
                          <a:latin typeface="Arial" panose="020B0604020202020204" pitchFamily="34" charset="0"/>
                          <a:ea typeface="Times New Roman" panose="02020603050405020304" pitchFamily="18" charset="0"/>
                        </a:rPr>
                        <a:t>208</a:t>
                      </a:r>
                      <a:endParaRPr lang="pl-PL" sz="1000" b="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60813928"/>
                  </a:ext>
                </a:extLst>
              </a:tr>
              <a:tr h="431532">
                <a:tc gridSpan="2">
                  <a:txBody>
                    <a:bodyPr/>
                    <a:lstStyle/>
                    <a:p>
                      <a:pPr marL="0" marR="0" algn="ctr"/>
                      <a:r>
                        <a:rPr lang="pl-PL" sz="1400" b="1" dirty="0">
                          <a:solidFill>
                            <a:schemeClr val="bg1"/>
                          </a:solidFill>
                          <a:effectLst/>
                          <a:latin typeface="Arial" panose="020B0604020202020204" pitchFamily="34" charset="0"/>
                          <a:ea typeface="Times New Roman" panose="02020603050405020304" pitchFamily="18" charset="0"/>
                        </a:rPr>
                        <a:t>Razem</a:t>
                      </a:r>
                      <a:endParaRPr lang="pl-PL" sz="14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2"/>
                      <a:tile tx="0" ty="0" sx="100000" sy="100000" flip="none" algn="tl"/>
                    </a:blipFill>
                  </a:tcPr>
                </a:tc>
                <a:tc hMerge="1">
                  <a:txBody>
                    <a:bodyPr/>
                    <a:lstStyle/>
                    <a:p>
                      <a:endParaRPr lang="pl-PL"/>
                    </a:p>
                  </a:txBody>
                  <a:tcPr/>
                </a:tc>
                <a:tc>
                  <a:txBody>
                    <a:bodyPr/>
                    <a:lstStyle/>
                    <a:p>
                      <a:pPr marL="0" marR="0" algn="ctr"/>
                      <a:r>
                        <a:rPr lang="pl-PL" sz="1400" b="1" dirty="0">
                          <a:solidFill>
                            <a:schemeClr val="bg1"/>
                          </a:solidFill>
                          <a:effectLst/>
                          <a:latin typeface="Arial" panose="020B0604020202020204" pitchFamily="34" charset="0"/>
                          <a:ea typeface="Times New Roman" panose="02020603050405020304" pitchFamily="18" charset="0"/>
                        </a:rPr>
                        <a:t>758</a:t>
                      </a:r>
                      <a:endParaRPr lang="pl-PL" sz="1400" b="1"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2"/>
                      <a:tile tx="0" ty="0" sx="100000" sy="100000" flip="none" algn="tl"/>
                    </a:blipFill>
                  </a:tcPr>
                </a:tc>
                <a:tc>
                  <a:txBody>
                    <a:bodyPr/>
                    <a:lstStyle/>
                    <a:p>
                      <a:pPr marL="0" marR="0" algn="ctr"/>
                      <a:r>
                        <a:rPr lang="pl-PL" sz="1400" b="1" dirty="0">
                          <a:solidFill>
                            <a:schemeClr val="bg1"/>
                          </a:solidFill>
                          <a:effectLst/>
                          <a:latin typeface="Arial" panose="020B0604020202020204" pitchFamily="34" charset="0"/>
                          <a:ea typeface="Times New Roman" panose="02020603050405020304" pitchFamily="18" charset="0"/>
                        </a:rPr>
                        <a:t>786</a:t>
                      </a:r>
                      <a:endParaRPr lang="pl-PL" sz="1400" b="1"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2"/>
                      <a:tile tx="0" ty="0" sx="100000" sy="100000" flip="none" algn="tl"/>
                    </a:blipFill>
                  </a:tcPr>
                </a:tc>
                <a:tc>
                  <a:txBody>
                    <a:bodyPr/>
                    <a:lstStyle/>
                    <a:p>
                      <a:pPr marL="0" marR="0" algn="ctr"/>
                      <a:r>
                        <a:rPr lang="pl-PL" sz="1400" b="1" dirty="0">
                          <a:solidFill>
                            <a:schemeClr val="bg1"/>
                          </a:solidFill>
                          <a:effectLst/>
                          <a:latin typeface="Arial" panose="020B0604020202020204" pitchFamily="34" charset="0"/>
                          <a:ea typeface="Times New Roman" panose="02020603050405020304" pitchFamily="18" charset="0"/>
                        </a:rPr>
                        <a:t>1426</a:t>
                      </a:r>
                      <a:endParaRPr lang="pl-PL" sz="1400" b="1"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2"/>
                      <a:tile tx="0" ty="0" sx="100000" sy="100000" flip="none" algn="tl"/>
                    </a:blipFill>
                  </a:tcPr>
                </a:tc>
                <a:tc>
                  <a:txBody>
                    <a:bodyPr/>
                    <a:lstStyle/>
                    <a:p>
                      <a:pPr marL="0" marR="0" algn="ctr"/>
                      <a:r>
                        <a:rPr lang="pl-PL" sz="1400" b="1" dirty="0">
                          <a:solidFill>
                            <a:schemeClr val="bg1"/>
                          </a:solidFill>
                          <a:effectLst/>
                          <a:latin typeface="Arial" panose="020B0604020202020204" pitchFamily="34" charset="0"/>
                          <a:ea typeface="Times New Roman" panose="02020603050405020304" pitchFamily="18" charset="0"/>
                        </a:rPr>
                        <a:t>997</a:t>
                      </a:r>
                      <a:endParaRPr lang="pl-PL" sz="1400" b="1"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2"/>
                      <a:tile tx="0" ty="0" sx="100000" sy="100000" flip="none" algn="tl"/>
                    </a:blipFill>
                  </a:tcPr>
                </a:tc>
                <a:tc>
                  <a:txBody>
                    <a:bodyPr/>
                    <a:lstStyle/>
                    <a:p>
                      <a:pPr marL="0" marR="0" algn="ctr"/>
                      <a:r>
                        <a:rPr lang="pl-PL" sz="1400" b="1" dirty="0">
                          <a:solidFill>
                            <a:schemeClr val="bg1"/>
                          </a:solidFill>
                          <a:effectLst/>
                          <a:latin typeface="Arial" panose="020B0604020202020204" pitchFamily="34" charset="0"/>
                          <a:ea typeface="Times New Roman" panose="02020603050405020304" pitchFamily="18" charset="0"/>
                        </a:rPr>
                        <a:t>860</a:t>
                      </a:r>
                      <a:endParaRPr lang="pl-PL" sz="1400" b="1"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2"/>
                      <a:tile tx="0" ty="0" sx="100000" sy="100000" flip="none" algn="tl"/>
                    </a:blipFill>
                  </a:tcPr>
                </a:tc>
                <a:tc>
                  <a:txBody>
                    <a:bodyPr/>
                    <a:lstStyle/>
                    <a:p>
                      <a:pPr marL="0" marR="0" algn="ctr"/>
                      <a:r>
                        <a:rPr lang="pl-PL" sz="1400" b="1" dirty="0">
                          <a:solidFill>
                            <a:schemeClr val="bg1"/>
                          </a:solidFill>
                          <a:effectLst/>
                          <a:latin typeface="Arial" panose="020B0604020202020204" pitchFamily="34" charset="0"/>
                          <a:ea typeface="Times New Roman" panose="02020603050405020304" pitchFamily="18" charset="0"/>
                        </a:rPr>
                        <a:t>1018</a:t>
                      </a:r>
                      <a:endParaRPr lang="pl-PL" sz="1400" b="1"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2"/>
                      <a:tile tx="0" ty="0" sx="100000" sy="100000" flip="none" algn="tl"/>
                    </a:blipFill>
                  </a:tcPr>
                </a:tc>
                <a:tc>
                  <a:txBody>
                    <a:bodyPr/>
                    <a:lstStyle/>
                    <a:p>
                      <a:pPr marL="0" marR="0" algn="ctr"/>
                      <a:r>
                        <a:rPr lang="pl-PL" sz="1400" b="1" dirty="0">
                          <a:solidFill>
                            <a:schemeClr val="bg1"/>
                          </a:solidFill>
                          <a:effectLst/>
                          <a:latin typeface="Arial" panose="020B0604020202020204" pitchFamily="34" charset="0"/>
                          <a:ea typeface="Times New Roman" panose="02020603050405020304" pitchFamily="18" charset="0"/>
                        </a:rPr>
                        <a:t>1 130</a:t>
                      </a:r>
                      <a:endParaRPr lang="pl-PL" sz="1400" b="1"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2"/>
                      <a:tile tx="0" ty="0" sx="100000" sy="100000" flip="none" algn="tl"/>
                    </a:blipFill>
                  </a:tcPr>
                </a:tc>
                <a:tc>
                  <a:txBody>
                    <a:bodyPr/>
                    <a:lstStyle/>
                    <a:p>
                      <a:pPr marL="0" marR="0" algn="ctr"/>
                      <a:r>
                        <a:rPr lang="pl-PL" sz="1400" b="1" dirty="0">
                          <a:solidFill>
                            <a:schemeClr val="bg1"/>
                          </a:solidFill>
                          <a:effectLst/>
                          <a:latin typeface="Arial" panose="020B0604020202020204" pitchFamily="34" charset="0"/>
                          <a:ea typeface="Times New Roman" panose="02020603050405020304" pitchFamily="18" charset="0"/>
                        </a:rPr>
                        <a:t>1 327</a:t>
                      </a:r>
                      <a:endParaRPr lang="pl-PL" sz="1400" b="1"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2"/>
                      <a:tile tx="0" ty="0" sx="100000" sy="100000" flip="none" algn="tl"/>
                    </a:blipFill>
                  </a:tcPr>
                </a:tc>
                <a:tc>
                  <a:txBody>
                    <a:bodyPr/>
                    <a:lstStyle/>
                    <a:p>
                      <a:pPr marL="0" marR="0" algn="ctr"/>
                      <a:r>
                        <a:rPr lang="pl-PL" sz="1400" b="1" dirty="0">
                          <a:solidFill>
                            <a:schemeClr val="bg1"/>
                          </a:solidFill>
                          <a:effectLst/>
                          <a:latin typeface="Arial" panose="020B0604020202020204" pitchFamily="34" charset="0"/>
                          <a:ea typeface="Times New Roman" panose="02020603050405020304" pitchFamily="18" charset="0"/>
                        </a:rPr>
                        <a:t>1 010</a:t>
                      </a:r>
                      <a:endParaRPr lang="pl-PL" sz="1400" b="1"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2"/>
                      <a:tile tx="0" ty="0" sx="100000" sy="100000" flip="none" algn="tl"/>
                    </a:blipFill>
                  </a:tcPr>
                </a:tc>
                <a:tc>
                  <a:txBody>
                    <a:bodyPr/>
                    <a:lstStyle/>
                    <a:p>
                      <a:pPr marL="0" marR="0" algn="ctr"/>
                      <a:r>
                        <a:rPr lang="pl-PL" sz="1400" b="1" dirty="0">
                          <a:solidFill>
                            <a:schemeClr val="bg1"/>
                          </a:solidFill>
                          <a:effectLst/>
                          <a:latin typeface="Arial" panose="020B0604020202020204" pitchFamily="34" charset="0"/>
                          <a:ea typeface="Times New Roman" panose="02020603050405020304" pitchFamily="18" charset="0"/>
                        </a:rPr>
                        <a:t>1105</a:t>
                      </a:r>
                      <a:endParaRPr lang="pl-PL" sz="1400" b="1"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2"/>
                      <a:tile tx="0" ty="0" sx="100000" sy="100000" flip="none" algn="tl"/>
                    </a:blipFill>
                  </a:tcPr>
                </a:tc>
                <a:extLst>
                  <a:ext uri="{0D108BD9-81ED-4DB2-BD59-A6C34878D82A}">
                    <a16:rowId xmlns:a16="http://schemas.microsoft.com/office/drawing/2014/main" val="509582345"/>
                  </a:ext>
                </a:extLst>
              </a:tr>
            </a:tbl>
          </a:graphicData>
        </a:graphic>
      </p:graphicFrame>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FE5B2EE-07AD-3E25-CF3E-77E51B7D9021}"/>
              </a:ext>
            </a:extLst>
          </p:cNvPr>
          <p:cNvSpPr>
            <a:spLocks noGrp="1"/>
          </p:cNvSpPr>
          <p:nvPr>
            <p:ph type="title"/>
          </p:nvPr>
        </p:nvSpPr>
        <p:spPr>
          <a:xfrm>
            <a:off x="284163" y="958850"/>
            <a:ext cx="11623675" cy="849313"/>
          </a:xfrm>
        </p:spPr>
        <p:txBody>
          <a:bodyPr rtlCol="0" anchor="t">
            <a:normAutofit fontScale="90000"/>
          </a:bodyPr>
          <a:lstStyle/>
          <a:p>
            <a:pPr eaLnBrk="1" fontAlgn="auto" hangingPunct="1">
              <a:spcAft>
                <a:spcPts val="0"/>
              </a:spcAft>
              <a:defRPr/>
            </a:pPr>
            <a:r>
              <a:rPr lang="en-US" dirty="0">
                <a:solidFill>
                  <a:srgbClr val="C00000"/>
                </a:solidFill>
                <a:effectLst>
                  <a:outerShdw blurRad="38100" dist="38100" dir="2700000" algn="tl">
                    <a:srgbClr val="000000">
                      <a:alpha val="43137"/>
                    </a:srgbClr>
                  </a:outerShdw>
                </a:effectLst>
                <a:latin typeface="+mn-lt"/>
              </a:rPr>
              <a:t>EFEKTY CZYNNOŚCI KONTROLNO – ROZPOZNAWCZYCH</a:t>
            </a:r>
            <a:br>
              <a:rPr lang="en-US" sz="2600" dirty="0">
                <a:solidFill>
                  <a:srgbClr val="C00000"/>
                </a:solidFill>
              </a:rPr>
            </a:br>
            <a:endParaRPr lang="en-US" sz="2600" dirty="0">
              <a:solidFill>
                <a:srgbClr val="C00000"/>
              </a:solidFill>
            </a:endParaRPr>
          </a:p>
        </p:txBody>
      </p:sp>
      <p:grpSp>
        <p:nvGrpSpPr>
          <p:cNvPr id="29700" name="Grupa 3">
            <a:extLst>
              <a:ext uri="{FF2B5EF4-FFF2-40B4-BE49-F238E27FC236}">
                <a16:creationId xmlns:a16="http://schemas.microsoft.com/office/drawing/2014/main" id="{EE2A0976-E60C-2CA6-05F6-D112C20907CB}"/>
              </a:ext>
            </a:extLst>
          </p:cNvPr>
          <p:cNvGrpSpPr>
            <a:grpSpLocks/>
          </p:cNvGrpSpPr>
          <p:nvPr/>
        </p:nvGrpSpPr>
        <p:grpSpPr bwMode="auto">
          <a:xfrm>
            <a:off x="-1284288" y="-131641"/>
            <a:ext cx="13476288" cy="668786"/>
            <a:chOff x="-1284937" y="-128255"/>
            <a:chExt cx="13476937" cy="668786"/>
          </a:xfrm>
        </p:grpSpPr>
        <p:cxnSp>
          <p:nvCxnSpPr>
            <p:cNvPr id="5" name="Łącznik prosty 5">
              <a:extLst>
                <a:ext uri="{FF2B5EF4-FFF2-40B4-BE49-F238E27FC236}">
                  <a16:creationId xmlns:a16="http://schemas.microsoft.com/office/drawing/2014/main" id="{5ACEE22A-177B-017E-ACAF-560D8598FEC9}"/>
                </a:ext>
              </a:extLst>
            </p:cNvPr>
            <p:cNvCxnSpPr>
              <a:cxnSpLocks/>
            </p:cNvCxnSpPr>
            <p:nvPr/>
          </p:nvCxnSpPr>
          <p:spPr>
            <a:xfrm>
              <a:off x="-588" y="540531"/>
              <a:ext cx="12192588"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Tytuł 4">
              <a:extLst>
                <a:ext uri="{FF2B5EF4-FFF2-40B4-BE49-F238E27FC236}">
                  <a16:creationId xmlns:a16="http://schemas.microsoft.com/office/drawing/2014/main" id="{79834E2F-4317-C95C-CB62-054D9828B05B}"/>
                </a:ext>
              </a:extLst>
            </p:cNvPr>
            <p:cNvSpPr txBox="1">
              <a:spLocks/>
            </p:cNvSpPr>
            <p:nvPr/>
          </p:nvSpPr>
          <p:spPr>
            <a:xfrm>
              <a:off x="-1284937" y="-128255"/>
              <a:ext cx="9149204" cy="668786"/>
            </a:xfrm>
            <a:prstGeom prst="rect">
              <a:avLst/>
            </a:prstGeom>
          </p:spPr>
          <p:txBody>
            <a:bodyPr anchor="b">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defRPr/>
              </a:pPr>
              <a:r>
                <a:rPr lang="en-US" sz="4800" dirty="0">
                  <a:solidFill>
                    <a:schemeClr val="tx1">
                      <a:lumMod val="95000"/>
                      <a:lumOff val="5000"/>
                    </a:schemeClr>
                  </a:solidFill>
                </a:rPr>
                <a:t>           </a:t>
              </a:r>
              <a:r>
                <a:rPr lang="pl-PL" sz="1800" b="1" dirty="0">
                  <a:solidFill>
                    <a:schemeClr val="tx1">
                      <a:lumMod val="95000"/>
                      <a:lumOff val="5000"/>
                    </a:schemeClr>
                  </a:solidFill>
                </a:rPr>
                <a:t>Komenda Powiatowa Państwowej Straży Pożarnej w Nowym Tomyślu</a:t>
              </a:r>
              <a:endParaRPr lang="en-US" sz="4800" b="1" dirty="0">
                <a:solidFill>
                  <a:schemeClr val="tx1">
                    <a:lumMod val="95000"/>
                    <a:lumOff val="5000"/>
                  </a:schemeClr>
                </a:solidFill>
              </a:endParaRPr>
            </a:p>
          </p:txBody>
        </p:sp>
      </p:grpSp>
      <p:graphicFrame>
        <p:nvGraphicFramePr>
          <p:cNvPr id="29704" name="pole tekstowe 2">
            <a:extLst>
              <a:ext uri="{FF2B5EF4-FFF2-40B4-BE49-F238E27FC236}">
                <a16:creationId xmlns:a16="http://schemas.microsoft.com/office/drawing/2014/main" id="{C2A0BE53-D851-7C92-D046-0DC851193F36}"/>
              </a:ext>
            </a:extLst>
          </p:cNvPr>
          <p:cNvGraphicFramePr/>
          <p:nvPr>
            <p:extLst>
              <p:ext uri="{D42A27DB-BD31-4B8C-83A1-F6EECF244321}">
                <p14:modId xmlns:p14="http://schemas.microsoft.com/office/powerpoint/2010/main" val="691394988"/>
              </p:ext>
            </p:extLst>
          </p:nvPr>
        </p:nvGraphicFramePr>
        <p:xfrm>
          <a:off x="804068" y="1982788"/>
          <a:ext cx="10352087" cy="45845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overrideClrMapping bg1="lt1" tx1="dk1" bg2="lt2" tx2="dk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Obraz 2">
            <a:extLst>
              <a:ext uri="{FF2B5EF4-FFF2-40B4-BE49-F238E27FC236}">
                <a16:creationId xmlns:a16="http://schemas.microsoft.com/office/drawing/2014/main" id="{D24560C7-005D-59D3-2F66-3B099228DC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13975" y="300038"/>
            <a:ext cx="1573213" cy="202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ytuł 1">
            <a:extLst>
              <a:ext uri="{FF2B5EF4-FFF2-40B4-BE49-F238E27FC236}">
                <a16:creationId xmlns:a16="http://schemas.microsoft.com/office/drawing/2014/main" id="{CA6C4A5F-F0BC-44A2-3FE8-A27DD5F6BA0D}"/>
              </a:ext>
            </a:extLst>
          </p:cNvPr>
          <p:cNvSpPr txBox="1">
            <a:spLocks/>
          </p:cNvSpPr>
          <p:nvPr/>
        </p:nvSpPr>
        <p:spPr>
          <a:xfrm>
            <a:off x="107950" y="4252913"/>
            <a:ext cx="11976100" cy="1489075"/>
          </a:xfrm>
          <a:prstGeom prst="rect">
            <a:avLst/>
          </a:prstGeom>
        </p:spPr>
        <p:txBody>
          <a:bodyPr anchor="b">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defRPr/>
            </a:pPr>
            <a:br>
              <a:rPr lang="pl-PL" dirty="0">
                <a:effectLst>
                  <a:outerShdw blurRad="38100" dist="38100" dir="2700000" algn="tl">
                    <a:srgbClr val="000000">
                      <a:alpha val="43137"/>
                    </a:srgbClr>
                  </a:outerShdw>
                </a:effectLst>
              </a:rPr>
            </a:br>
            <a:br>
              <a:rPr lang="pl-PL" dirty="0">
                <a:effectLst>
                  <a:outerShdw blurRad="38100" dist="38100" dir="2700000" algn="tl">
                    <a:srgbClr val="000000">
                      <a:alpha val="43137"/>
                    </a:srgbClr>
                  </a:outerShdw>
                </a:effectLst>
              </a:rPr>
            </a:br>
            <a:br>
              <a:rPr lang="pl-PL" dirty="0">
                <a:effectLst>
                  <a:outerShdw blurRad="38100" dist="38100" dir="2700000" algn="tl">
                    <a:srgbClr val="000000">
                      <a:alpha val="43137"/>
                    </a:srgbClr>
                  </a:outerShdw>
                </a:effectLst>
              </a:rPr>
            </a:br>
            <a:br>
              <a:rPr lang="pl-PL" dirty="0">
                <a:effectLst>
                  <a:outerShdw blurRad="38100" dist="38100" dir="2700000" algn="tl">
                    <a:srgbClr val="000000">
                      <a:alpha val="43137"/>
                    </a:srgbClr>
                  </a:outerShdw>
                </a:effectLst>
              </a:rPr>
            </a:br>
            <a:br>
              <a:rPr lang="pl-PL" dirty="0">
                <a:effectLst>
                  <a:outerShdw blurRad="38100" dist="38100" dir="2700000" algn="tl">
                    <a:srgbClr val="000000">
                      <a:alpha val="43137"/>
                    </a:srgbClr>
                  </a:outerShdw>
                </a:effectLst>
              </a:rPr>
            </a:br>
            <a:br>
              <a:rPr lang="pl-PL" dirty="0">
                <a:effectLst>
                  <a:outerShdw blurRad="38100" dist="38100" dir="2700000" algn="tl">
                    <a:srgbClr val="000000">
                      <a:alpha val="43137"/>
                    </a:srgbClr>
                  </a:outerShdw>
                </a:effectLst>
              </a:rPr>
            </a:br>
            <a:br>
              <a:rPr lang="pl-PL" dirty="0">
                <a:effectLst>
                  <a:outerShdw blurRad="38100" dist="38100" dir="2700000" algn="tl">
                    <a:srgbClr val="000000">
                      <a:alpha val="43137"/>
                    </a:srgbClr>
                  </a:outerShdw>
                </a:effectLst>
              </a:rPr>
            </a:br>
            <a:br>
              <a:rPr lang="pl-PL" dirty="0">
                <a:effectLst>
                  <a:outerShdw blurRad="38100" dist="38100" dir="2700000" algn="tl">
                    <a:srgbClr val="000000">
                      <a:alpha val="43137"/>
                    </a:srgbClr>
                  </a:outerShdw>
                </a:effectLst>
              </a:rPr>
            </a:br>
            <a:r>
              <a:rPr lang="pl-PL" sz="26400" b="1" dirty="0">
                <a:solidFill>
                  <a:srgbClr val="C00000"/>
                </a:solidFill>
                <a:effectLst>
                  <a:outerShdw blurRad="38100" dist="38100" dir="2700000" algn="tl">
                    <a:srgbClr val="000000">
                      <a:alpha val="43137"/>
                    </a:srgbClr>
                  </a:outerShdw>
                </a:effectLst>
              </a:rPr>
              <a:t>DZIAŁALNOŚĆ JRG </a:t>
            </a:r>
          </a:p>
          <a:p>
            <a:pPr algn="ctr" fontAlgn="auto">
              <a:spcAft>
                <a:spcPts val="0"/>
              </a:spcAft>
              <a:defRPr/>
            </a:pPr>
            <a:r>
              <a:rPr lang="pl-PL" sz="26400" b="1" dirty="0">
                <a:solidFill>
                  <a:srgbClr val="C00000"/>
                </a:solidFill>
                <a:effectLst>
                  <a:outerShdw blurRad="38100" dist="38100" dir="2700000" algn="tl">
                    <a:srgbClr val="000000">
                      <a:alpha val="43137"/>
                    </a:srgbClr>
                  </a:outerShdw>
                </a:effectLst>
              </a:rPr>
              <a:t>I WSPÓŁPRACA </a:t>
            </a:r>
          </a:p>
          <a:p>
            <a:pPr algn="ctr" fontAlgn="auto">
              <a:spcAft>
                <a:spcPts val="0"/>
              </a:spcAft>
              <a:defRPr/>
            </a:pPr>
            <a:r>
              <a:rPr lang="pl-PL" sz="26400" b="1" dirty="0">
                <a:solidFill>
                  <a:srgbClr val="C00000"/>
                </a:solidFill>
                <a:effectLst>
                  <a:outerShdw blurRad="38100" dist="38100" dir="2700000" algn="tl">
                    <a:srgbClr val="000000">
                      <a:alpha val="43137"/>
                    </a:srgbClr>
                  </a:outerShdw>
                </a:effectLst>
              </a:rPr>
              <a:t>Z JEDNOSTKAMI OSP</a:t>
            </a:r>
            <a:endParaRPr lang="en-US" sz="26400" b="1" dirty="0">
              <a:solidFill>
                <a:srgbClr val="C00000"/>
              </a:solidFill>
            </a:endParaRPr>
          </a:p>
        </p:txBody>
      </p:sp>
      <p:cxnSp>
        <p:nvCxnSpPr>
          <p:cNvPr id="7" name="Łącznik prosty 6">
            <a:extLst>
              <a:ext uri="{FF2B5EF4-FFF2-40B4-BE49-F238E27FC236}">
                <a16:creationId xmlns:a16="http://schemas.microsoft.com/office/drawing/2014/main" id="{C7527B06-DEAE-BFC3-2321-437C8C5DF83C}"/>
              </a:ext>
            </a:extLst>
          </p:cNvPr>
          <p:cNvCxnSpPr>
            <a:cxnSpLocks/>
          </p:cNvCxnSpPr>
          <p:nvPr/>
        </p:nvCxnSpPr>
        <p:spPr>
          <a:xfrm>
            <a:off x="0" y="3090863"/>
            <a:ext cx="12192000" cy="158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2777257"/>
      </p:ext>
    </p:extLst>
  </p:cSld>
  <p:clrMapOvr>
    <a:overrideClrMapping bg1="lt1" tx1="dk1" bg2="lt2" tx2="dk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EC018AA-1EF4-D02D-56EF-E2FDEB92E446}"/>
              </a:ext>
            </a:extLst>
          </p:cNvPr>
          <p:cNvSpPr>
            <a:spLocks noGrp="1"/>
          </p:cNvSpPr>
          <p:nvPr>
            <p:ph type="title"/>
          </p:nvPr>
        </p:nvSpPr>
        <p:spPr>
          <a:xfrm>
            <a:off x="821446" y="1060704"/>
            <a:ext cx="10549105" cy="3126303"/>
          </a:xfrm>
        </p:spPr>
        <p:txBody>
          <a:bodyPr vert="horz" lIns="91440" tIns="45720" rIns="91440" bIns="45720" rtlCol="0" anchor="b">
            <a:normAutofit fontScale="90000"/>
          </a:bodyPr>
          <a:lstStyle/>
          <a:p>
            <a:pPr>
              <a:lnSpc>
                <a:spcPct val="150000"/>
              </a:lnSpc>
            </a:pPr>
            <a:br>
              <a:rPr lang="pl-PL" sz="1800" dirty="0">
                <a:solidFill>
                  <a:schemeClr val="bg1"/>
                </a:solidFill>
                <a:effectLst/>
                <a:latin typeface="Arial" panose="020B0604020202020204" pitchFamily="34" charset="0"/>
                <a:ea typeface="Times New Roman" panose="02020603050405020304" pitchFamily="18" charset="0"/>
              </a:rPr>
            </a:br>
            <a:br>
              <a:rPr lang="pl-PL" sz="1800" dirty="0">
                <a:solidFill>
                  <a:schemeClr val="bg1"/>
                </a:solidFill>
                <a:effectLst/>
                <a:latin typeface="Arial" panose="020B0604020202020204" pitchFamily="34" charset="0"/>
                <a:ea typeface="Times New Roman" panose="02020603050405020304" pitchFamily="18" charset="0"/>
              </a:rPr>
            </a:br>
            <a:br>
              <a:rPr lang="pl-PL" sz="1800" dirty="0">
                <a:solidFill>
                  <a:schemeClr val="bg1"/>
                </a:solidFill>
                <a:effectLst/>
                <a:latin typeface="Arial" panose="020B0604020202020204" pitchFamily="34" charset="0"/>
                <a:ea typeface="Times New Roman" panose="02020603050405020304" pitchFamily="18" charset="0"/>
              </a:rPr>
            </a:br>
            <a:br>
              <a:rPr lang="pl-PL" sz="1800" dirty="0">
                <a:solidFill>
                  <a:schemeClr val="bg1"/>
                </a:solidFill>
                <a:effectLst/>
                <a:latin typeface="Arial" panose="020B0604020202020204" pitchFamily="34" charset="0"/>
                <a:ea typeface="Times New Roman" panose="02020603050405020304" pitchFamily="18" charset="0"/>
              </a:rPr>
            </a:br>
            <a:br>
              <a:rPr lang="pl-PL" sz="1800" dirty="0">
                <a:solidFill>
                  <a:schemeClr val="bg1"/>
                </a:solidFill>
                <a:effectLst/>
                <a:latin typeface="Arial" panose="020B0604020202020204" pitchFamily="34" charset="0"/>
                <a:ea typeface="Times New Roman" panose="02020603050405020304" pitchFamily="18" charset="0"/>
              </a:rPr>
            </a:br>
            <a:br>
              <a:rPr lang="pl-PL" sz="1800" dirty="0">
                <a:solidFill>
                  <a:schemeClr val="bg1"/>
                </a:solidFill>
                <a:effectLst/>
                <a:latin typeface="Arial" panose="020B0604020202020204" pitchFamily="34" charset="0"/>
                <a:ea typeface="Times New Roman" panose="02020603050405020304" pitchFamily="18" charset="0"/>
              </a:rPr>
            </a:br>
            <a:br>
              <a:rPr lang="pl-PL" sz="1800" dirty="0">
                <a:solidFill>
                  <a:schemeClr val="bg1"/>
                </a:solidFill>
                <a:effectLst/>
                <a:latin typeface="Arial" panose="020B0604020202020204" pitchFamily="34" charset="0"/>
                <a:ea typeface="Times New Roman" panose="02020603050405020304" pitchFamily="18" charset="0"/>
              </a:rPr>
            </a:br>
            <a:br>
              <a:rPr lang="pl-PL" sz="1800" dirty="0">
                <a:solidFill>
                  <a:srgbClr val="C00000"/>
                </a:solidFill>
                <a:effectLst/>
                <a:latin typeface="Times New Roman" panose="02020603050405020304" pitchFamily="18" charset="0"/>
                <a:ea typeface="Times New Roman" panose="02020603050405020304" pitchFamily="18" charset="0"/>
              </a:rPr>
            </a:br>
            <a:endParaRPr lang="en-US" sz="4800" b="1" kern="1200" dirty="0">
              <a:solidFill>
                <a:srgbClr val="C00000"/>
              </a:solidFill>
              <a:effectLst>
                <a:outerShdw blurRad="38100" dist="38100" dir="2700000" algn="tl">
                  <a:srgbClr val="000000">
                    <a:alpha val="43137"/>
                  </a:srgbClr>
                </a:outerShdw>
              </a:effectLst>
            </a:endParaRPr>
          </a:p>
        </p:txBody>
      </p:sp>
      <p:pic>
        <p:nvPicPr>
          <p:cNvPr id="5" name="Obraz 4" descr="Obraz zawierający na wolnym powietrzu, trawa, jezioro, osoba&#10;&#10;Zawartość wygenerowana przez sztuczną inteligencję może być niepoprawna.">
            <a:extLst>
              <a:ext uri="{FF2B5EF4-FFF2-40B4-BE49-F238E27FC236}">
                <a16:creationId xmlns:a16="http://schemas.microsoft.com/office/drawing/2014/main" id="{4DAEDFBA-CD86-FC3C-BA36-B2E1EF232D32}"/>
              </a:ext>
            </a:extLst>
          </p:cNvPr>
          <p:cNvPicPr>
            <a:picLocks noChangeAspect="1"/>
          </p:cNvPicPr>
          <p:nvPr/>
        </p:nvPicPr>
        <p:blipFill>
          <a:blip r:embed="rId2"/>
          <a:stretch>
            <a:fillRect/>
          </a:stretch>
        </p:blipFill>
        <p:spPr>
          <a:xfrm>
            <a:off x="5455920" y="1307593"/>
            <a:ext cx="6266688" cy="4700016"/>
          </a:xfrm>
          <a:prstGeom prst="rect">
            <a:avLst/>
          </a:prstGeom>
          <a:ln>
            <a:noFill/>
          </a:ln>
          <a:effectLst>
            <a:softEdge rad="112500"/>
          </a:effectLst>
        </p:spPr>
      </p:pic>
      <p:grpSp>
        <p:nvGrpSpPr>
          <p:cNvPr id="3" name="Grupa 3">
            <a:extLst>
              <a:ext uri="{FF2B5EF4-FFF2-40B4-BE49-F238E27FC236}">
                <a16:creationId xmlns:a16="http://schemas.microsoft.com/office/drawing/2014/main" id="{164F3E1D-A4A7-AF7F-9164-C9ED6ACF17F1}"/>
              </a:ext>
            </a:extLst>
          </p:cNvPr>
          <p:cNvGrpSpPr>
            <a:grpSpLocks/>
          </p:cNvGrpSpPr>
          <p:nvPr/>
        </p:nvGrpSpPr>
        <p:grpSpPr bwMode="auto">
          <a:xfrm>
            <a:off x="-1284288" y="-131641"/>
            <a:ext cx="13476288" cy="668786"/>
            <a:chOff x="-1284937" y="-128255"/>
            <a:chExt cx="13476937" cy="668786"/>
          </a:xfrm>
        </p:grpSpPr>
        <p:cxnSp>
          <p:nvCxnSpPr>
            <p:cNvPr id="4" name="Łącznik prosty 5">
              <a:extLst>
                <a:ext uri="{FF2B5EF4-FFF2-40B4-BE49-F238E27FC236}">
                  <a16:creationId xmlns:a16="http://schemas.microsoft.com/office/drawing/2014/main" id="{6795609D-7DDD-170D-0038-FCE60A01743A}"/>
                </a:ext>
              </a:extLst>
            </p:cNvPr>
            <p:cNvCxnSpPr>
              <a:cxnSpLocks/>
            </p:cNvCxnSpPr>
            <p:nvPr/>
          </p:nvCxnSpPr>
          <p:spPr>
            <a:xfrm>
              <a:off x="-588" y="540531"/>
              <a:ext cx="12192588"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Tytuł 4">
              <a:extLst>
                <a:ext uri="{FF2B5EF4-FFF2-40B4-BE49-F238E27FC236}">
                  <a16:creationId xmlns:a16="http://schemas.microsoft.com/office/drawing/2014/main" id="{B8BCBB44-D38F-A32C-0E01-D76A122464CF}"/>
                </a:ext>
              </a:extLst>
            </p:cNvPr>
            <p:cNvSpPr txBox="1">
              <a:spLocks/>
            </p:cNvSpPr>
            <p:nvPr/>
          </p:nvSpPr>
          <p:spPr>
            <a:xfrm>
              <a:off x="-1284937" y="-128255"/>
              <a:ext cx="9149204" cy="668786"/>
            </a:xfrm>
            <a:prstGeom prst="rect">
              <a:avLst/>
            </a:prstGeom>
          </p:spPr>
          <p:txBody>
            <a:bodyPr anchor="b">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defRPr/>
              </a:pPr>
              <a:r>
                <a:rPr lang="en-US" sz="4800" dirty="0">
                  <a:solidFill>
                    <a:schemeClr val="tx1">
                      <a:lumMod val="95000"/>
                      <a:lumOff val="5000"/>
                    </a:schemeClr>
                  </a:solidFill>
                </a:rPr>
                <a:t>           </a:t>
              </a:r>
              <a:r>
                <a:rPr lang="pl-PL" sz="1800" b="1" dirty="0">
                  <a:solidFill>
                    <a:schemeClr val="bg1"/>
                  </a:solidFill>
                </a:rPr>
                <a:t>Komenda Powiatowa Państwowej Straży Pożarnej w Nowym Tomyślu</a:t>
              </a:r>
              <a:endParaRPr lang="en-US" sz="4800" b="1" dirty="0">
                <a:solidFill>
                  <a:schemeClr val="bg1"/>
                </a:solidFill>
              </a:endParaRPr>
            </a:p>
          </p:txBody>
        </p:sp>
      </p:grpSp>
      <p:sp>
        <p:nvSpPr>
          <p:cNvPr id="7" name="pole tekstowe 6">
            <a:extLst>
              <a:ext uri="{FF2B5EF4-FFF2-40B4-BE49-F238E27FC236}">
                <a16:creationId xmlns:a16="http://schemas.microsoft.com/office/drawing/2014/main" id="{A2488495-0A2F-DD38-608D-B756331C2B79}"/>
              </a:ext>
            </a:extLst>
          </p:cNvPr>
          <p:cNvSpPr txBox="1"/>
          <p:nvPr/>
        </p:nvSpPr>
        <p:spPr>
          <a:xfrm>
            <a:off x="374904" y="1750302"/>
            <a:ext cx="5017008" cy="3970318"/>
          </a:xfrm>
          <a:prstGeom prst="rect">
            <a:avLst/>
          </a:prstGeom>
          <a:noFill/>
        </p:spPr>
        <p:txBody>
          <a:bodyPr wrap="square" rtlCol="0">
            <a:spAutoFit/>
          </a:bodyPr>
          <a:lstStyle/>
          <a:p>
            <a:r>
              <a:rPr lang="pl-PL" sz="1800" dirty="0">
                <a:solidFill>
                  <a:schemeClr val="bg1"/>
                </a:solidFill>
                <a:effectLst/>
                <a:latin typeface="Arial" panose="020B0604020202020204" pitchFamily="34" charset="0"/>
                <a:ea typeface="Times New Roman" panose="02020603050405020304" pitchFamily="18" charset="0"/>
              </a:rPr>
              <a:t>Szkolenia doskonalące JRG wg planu obejmującego 11 bloków tematycznych </a:t>
            </a:r>
            <a:br>
              <a:rPr lang="pl-PL" sz="1800" dirty="0">
                <a:solidFill>
                  <a:schemeClr val="bg1"/>
                </a:solidFill>
                <a:effectLst/>
                <a:latin typeface="Arial" panose="020B0604020202020204" pitchFamily="34" charset="0"/>
                <a:ea typeface="Times New Roman" panose="02020603050405020304" pitchFamily="18" charset="0"/>
              </a:rPr>
            </a:br>
            <a:r>
              <a:rPr lang="pl-PL" sz="1800" dirty="0">
                <a:solidFill>
                  <a:schemeClr val="bg1"/>
                </a:solidFill>
                <a:effectLst/>
                <a:latin typeface="Arial" panose="020B0604020202020204" pitchFamily="34" charset="0"/>
                <a:ea typeface="Times New Roman" panose="02020603050405020304" pitchFamily="18" charset="0"/>
              </a:rPr>
              <a:t>w następujących obszarach:</a:t>
            </a:r>
            <a:br>
              <a:rPr lang="pl-PL" sz="1800" dirty="0">
                <a:solidFill>
                  <a:schemeClr val="bg1"/>
                </a:solidFill>
                <a:effectLst/>
                <a:latin typeface="Times New Roman" panose="02020603050405020304" pitchFamily="18" charset="0"/>
                <a:ea typeface="Times New Roman" panose="02020603050405020304" pitchFamily="18" charset="0"/>
              </a:rPr>
            </a:br>
            <a:r>
              <a:rPr lang="pl-PL" sz="1800" dirty="0">
                <a:solidFill>
                  <a:schemeClr val="bg1"/>
                </a:solidFill>
                <a:effectLst/>
                <a:latin typeface="Times New Roman" panose="02020603050405020304" pitchFamily="18" charset="0"/>
                <a:ea typeface="Times New Roman" panose="02020603050405020304" pitchFamily="18" charset="0"/>
              </a:rPr>
              <a:t>► </a:t>
            </a:r>
            <a:r>
              <a:rPr lang="pl-PL" sz="1800" dirty="0">
                <a:solidFill>
                  <a:schemeClr val="bg1"/>
                </a:solidFill>
                <a:effectLst/>
                <a:latin typeface="Arial" panose="020B0604020202020204" pitchFamily="34" charset="0"/>
                <a:ea typeface="Times New Roman" panose="02020603050405020304" pitchFamily="18" charset="0"/>
              </a:rPr>
              <a:t>sprzęt do działań ratowniczo - gaśniczych,</a:t>
            </a:r>
            <a:br>
              <a:rPr lang="pl-PL" sz="1800" dirty="0">
                <a:solidFill>
                  <a:schemeClr val="bg1"/>
                </a:solidFill>
                <a:effectLst/>
                <a:latin typeface="Times New Roman" panose="02020603050405020304" pitchFamily="18" charset="0"/>
                <a:ea typeface="Times New Roman" panose="02020603050405020304" pitchFamily="18" charset="0"/>
              </a:rPr>
            </a:br>
            <a:r>
              <a:rPr lang="pl-PL" sz="1800" dirty="0">
                <a:solidFill>
                  <a:schemeClr val="bg1"/>
                </a:solidFill>
                <a:effectLst/>
                <a:latin typeface="Times New Roman" panose="02020603050405020304" pitchFamily="18" charset="0"/>
                <a:ea typeface="Times New Roman" panose="02020603050405020304" pitchFamily="18" charset="0"/>
              </a:rPr>
              <a:t>► </a:t>
            </a:r>
            <a:r>
              <a:rPr lang="pl-PL" sz="1800" dirty="0">
                <a:solidFill>
                  <a:schemeClr val="bg1"/>
                </a:solidFill>
                <a:effectLst/>
                <a:latin typeface="Arial" panose="020B0604020202020204" pitchFamily="34" charset="0"/>
                <a:ea typeface="Times New Roman" panose="02020603050405020304" pitchFamily="18" charset="0"/>
              </a:rPr>
              <a:t>ratownictwo medyczne,</a:t>
            </a:r>
            <a:br>
              <a:rPr lang="pl-PL" sz="1800" dirty="0">
                <a:solidFill>
                  <a:schemeClr val="bg1"/>
                </a:solidFill>
                <a:effectLst/>
                <a:latin typeface="Times New Roman" panose="02020603050405020304" pitchFamily="18" charset="0"/>
                <a:ea typeface="Times New Roman" panose="02020603050405020304" pitchFamily="18" charset="0"/>
              </a:rPr>
            </a:br>
            <a:r>
              <a:rPr lang="pl-PL" sz="1800" dirty="0">
                <a:solidFill>
                  <a:schemeClr val="bg1"/>
                </a:solidFill>
                <a:effectLst/>
                <a:latin typeface="Times New Roman" panose="02020603050405020304" pitchFamily="18" charset="0"/>
                <a:ea typeface="Times New Roman" panose="02020603050405020304" pitchFamily="18" charset="0"/>
              </a:rPr>
              <a:t>► </a:t>
            </a:r>
            <a:r>
              <a:rPr lang="pl-PL" sz="1800" dirty="0">
                <a:solidFill>
                  <a:schemeClr val="bg1"/>
                </a:solidFill>
                <a:effectLst/>
                <a:latin typeface="Arial" panose="020B0604020202020204" pitchFamily="34" charset="0"/>
                <a:ea typeface="Times New Roman" panose="02020603050405020304" pitchFamily="18" charset="0"/>
              </a:rPr>
              <a:t>ratownictwo techniczne,</a:t>
            </a:r>
            <a:br>
              <a:rPr lang="pl-PL" sz="1800" dirty="0">
                <a:solidFill>
                  <a:schemeClr val="bg1"/>
                </a:solidFill>
                <a:effectLst/>
                <a:latin typeface="Times New Roman" panose="02020603050405020304" pitchFamily="18" charset="0"/>
                <a:ea typeface="Times New Roman" panose="02020603050405020304" pitchFamily="18" charset="0"/>
              </a:rPr>
            </a:br>
            <a:r>
              <a:rPr lang="pl-PL" sz="1800" dirty="0">
                <a:solidFill>
                  <a:schemeClr val="bg1"/>
                </a:solidFill>
                <a:effectLst/>
                <a:latin typeface="Times New Roman" panose="02020603050405020304" pitchFamily="18" charset="0"/>
                <a:ea typeface="Times New Roman" panose="02020603050405020304" pitchFamily="18" charset="0"/>
              </a:rPr>
              <a:t>► </a:t>
            </a:r>
            <a:r>
              <a:rPr lang="pl-PL" sz="1800" dirty="0">
                <a:solidFill>
                  <a:schemeClr val="bg1"/>
                </a:solidFill>
                <a:effectLst/>
                <a:latin typeface="Arial" panose="020B0604020202020204" pitchFamily="34" charset="0"/>
                <a:ea typeface="Times New Roman" panose="02020603050405020304" pitchFamily="18" charset="0"/>
              </a:rPr>
              <a:t>ratownictwo chemiczne i ekologiczne,</a:t>
            </a:r>
            <a:br>
              <a:rPr lang="pl-PL" sz="1800" dirty="0">
                <a:solidFill>
                  <a:schemeClr val="bg1"/>
                </a:solidFill>
                <a:effectLst/>
                <a:latin typeface="Times New Roman" panose="02020603050405020304" pitchFamily="18" charset="0"/>
                <a:ea typeface="Times New Roman" panose="02020603050405020304" pitchFamily="18" charset="0"/>
              </a:rPr>
            </a:br>
            <a:r>
              <a:rPr lang="pl-PL" sz="1800" dirty="0">
                <a:solidFill>
                  <a:schemeClr val="bg1"/>
                </a:solidFill>
                <a:effectLst/>
                <a:latin typeface="Times New Roman" panose="02020603050405020304" pitchFamily="18" charset="0"/>
                <a:ea typeface="Times New Roman" panose="02020603050405020304" pitchFamily="18" charset="0"/>
              </a:rPr>
              <a:t>► </a:t>
            </a:r>
            <a:r>
              <a:rPr lang="pl-PL" sz="1800" dirty="0">
                <a:solidFill>
                  <a:schemeClr val="bg1"/>
                </a:solidFill>
                <a:effectLst/>
                <a:latin typeface="Arial" panose="020B0604020202020204" pitchFamily="34" charset="0"/>
                <a:ea typeface="Times New Roman" panose="02020603050405020304" pitchFamily="18" charset="0"/>
              </a:rPr>
              <a:t>ratownictwo wodne – w tym lodowe,</a:t>
            </a:r>
            <a:br>
              <a:rPr lang="pl-PL" sz="1800" dirty="0">
                <a:solidFill>
                  <a:schemeClr val="bg1"/>
                </a:solidFill>
                <a:effectLst/>
                <a:latin typeface="Times New Roman" panose="02020603050405020304" pitchFamily="18" charset="0"/>
                <a:ea typeface="Times New Roman" panose="02020603050405020304" pitchFamily="18" charset="0"/>
              </a:rPr>
            </a:br>
            <a:r>
              <a:rPr lang="pl-PL" sz="1800" dirty="0">
                <a:solidFill>
                  <a:schemeClr val="bg1"/>
                </a:solidFill>
                <a:effectLst/>
                <a:latin typeface="Times New Roman" panose="02020603050405020304" pitchFamily="18" charset="0"/>
                <a:ea typeface="Times New Roman" panose="02020603050405020304" pitchFamily="18" charset="0"/>
              </a:rPr>
              <a:t>► </a:t>
            </a:r>
            <a:r>
              <a:rPr lang="pl-PL" sz="1800" dirty="0">
                <a:solidFill>
                  <a:schemeClr val="bg1"/>
                </a:solidFill>
                <a:effectLst/>
                <a:latin typeface="Arial" panose="020B0604020202020204" pitchFamily="34" charset="0"/>
                <a:ea typeface="Times New Roman" panose="02020603050405020304" pitchFamily="18" charset="0"/>
              </a:rPr>
              <a:t>ratownictwo wysokościowe,</a:t>
            </a:r>
            <a:br>
              <a:rPr lang="pl-PL" sz="1800" dirty="0">
                <a:solidFill>
                  <a:schemeClr val="bg1"/>
                </a:solidFill>
                <a:effectLst/>
                <a:latin typeface="Times New Roman" panose="02020603050405020304" pitchFamily="18" charset="0"/>
                <a:ea typeface="Times New Roman" panose="02020603050405020304" pitchFamily="18" charset="0"/>
              </a:rPr>
            </a:br>
            <a:r>
              <a:rPr lang="pl-PL" sz="1800" dirty="0">
                <a:solidFill>
                  <a:schemeClr val="bg1"/>
                </a:solidFill>
                <a:effectLst/>
                <a:latin typeface="Times New Roman" panose="02020603050405020304" pitchFamily="18" charset="0"/>
                <a:ea typeface="Times New Roman" panose="02020603050405020304" pitchFamily="18" charset="0"/>
              </a:rPr>
              <a:t>► </a:t>
            </a:r>
            <a:r>
              <a:rPr lang="pl-PL" sz="1800" dirty="0">
                <a:solidFill>
                  <a:schemeClr val="bg1"/>
                </a:solidFill>
                <a:effectLst/>
                <a:latin typeface="Arial" panose="020B0604020202020204" pitchFamily="34" charset="0"/>
                <a:ea typeface="Times New Roman" panose="02020603050405020304" pitchFamily="18" charset="0"/>
              </a:rPr>
              <a:t>działania poszukiwawczo – ratownicze,</a:t>
            </a:r>
            <a:br>
              <a:rPr lang="pl-PL" sz="1800" dirty="0">
                <a:solidFill>
                  <a:schemeClr val="bg1"/>
                </a:solidFill>
                <a:effectLst/>
                <a:latin typeface="Times New Roman" panose="02020603050405020304" pitchFamily="18" charset="0"/>
                <a:ea typeface="Times New Roman" panose="02020603050405020304" pitchFamily="18" charset="0"/>
              </a:rPr>
            </a:br>
            <a:r>
              <a:rPr lang="pl-PL" sz="1800" dirty="0">
                <a:solidFill>
                  <a:schemeClr val="bg1"/>
                </a:solidFill>
                <a:effectLst/>
                <a:latin typeface="Times New Roman" panose="02020603050405020304" pitchFamily="18" charset="0"/>
                <a:ea typeface="Times New Roman" panose="02020603050405020304" pitchFamily="18" charset="0"/>
              </a:rPr>
              <a:t>► </a:t>
            </a:r>
            <a:r>
              <a:rPr lang="pl-PL" sz="1800" dirty="0">
                <a:solidFill>
                  <a:schemeClr val="bg1"/>
                </a:solidFill>
                <a:effectLst/>
                <a:latin typeface="Arial" panose="020B0604020202020204" pitchFamily="34" charset="0"/>
                <a:ea typeface="Times New Roman" panose="02020603050405020304" pitchFamily="18" charset="0"/>
              </a:rPr>
              <a:t>taktyka zwalczania pożarów,</a:t>
            </a:r>
            <a:br>
              <a:rPr lang="pl-PL" sz="1800" dirty="0">
                <a:solidFill>
                  <a:schemeClr val="bg1"/>
                </a:solidFill>
                <a:effectLst/>
                <a:latin typeface="Times New Roman" panose="02020603050405020304" pitchFamily="18" charset="0"/>
                <a:ea typeface="Times New Roman" panose="02020603050405020304" pitchFamily="18" charset="0"/>
              </a:rPr>
            </a:br>
            <a:r>
              <a:rPr lang="pl-PL" sz="1800" dirty="0">
                <a:solidFill>
                  <a:schemeClr val="bg1"/>
                </a:solidFill>
                <a:effectLst/>
                <a:latin typeface="Times New Roman" panose="02020603050405020304" pitchFamily="18" charset="0"/>
                <a:ea typeface="Times New Roman" panose="02020603050405020304" pitchFamily="18" charset="0"/>
              </a:rPr>
              <a:t>► </a:t>
            </a:r>
            <a:r>
              <a:rPr lang="pl-PL" sz="1800" dirty="0">
                <a:solidFill>
                  <a:schemeClr val="bg1"/>
                </a:solidFill>
                <a:effectLst/>
                <a:latin typeface="Arial" panose="020B0604020202020204" pitchFamily="34" charset="0"/>
                <a:ea typeface="Times New Roman" panose="02020603050405020304" pitchFamily="18" charset="0"/>
              </a:rPr>
              <a:t>ćwiczenia na obiektach,</a:t>
            </a:r>
            <a:br>
              <a:rPr lang="pl-PL" sz="1800" dirty="0">
                <a:solidFill>
                  <a:schemeClr val="bg1"/>
                </a:solidFill>
                <a:effectLst/>
                <a:latin typeface="Times New Roman" panose="02020603050405020304" pitchFamily="18" charset="0"/>
                <a:ea typeface="Times New Roman" panose="02020603050405020304" pitchFamily="18" charset="0"/>
              </a:rPr>
            </a:br>
            <a:r>
              <a:rPr lang="pl-PL" sz="1800" dirty="0">
                <a:solidFill>
                  <a:schemeClr val="bg1"/>
                </a:solidFill>
                <a:effectLst/>
                <a:latin typeface="Times New Roman" panose="02020603050405020304" pitchFamily="18" charset="0"/>
                <a:ea typeface="Times New Roman" panose="02020603050405020304" pitchFamily="18" charset="0"/>
              </a:rPr>
              <a:t>► </a:t>
            </a:r>
            <a:r>
              <a:rPr lang="pl-PL" sz="1800" dirty="0">
                <a:solidFill>
                  <a:schemeClr val="bg1"/>
                </a:solidFill>
                <a:effectLst/>
                <a:latin typeface="Arial" panose="020B0604020202020204" pitchFamily="34" charset="0"/>
                <a:ea typeface="Times New Roman" panose="02020603050405020304" pitchFamily="18" charset="0"/>
              </a:rPr>
              <a:t>wychowanie fizyczne,</a:t>
            </a:r>
            <a:br>
              <a:rPr lang="pl-PL" sz="1800" dirty="0">
                <a:solidFill>
                  <a:schemeClr val="bg1"/>
                </a:solidFill>
                <a:effectLst/>
                <a:latin typeface="Times New Roman" panose="02020603050405020304" pitchFamily="18" charset="0"/>
                <a:ea typeface="Times New Roman" panose="02020603050405020304" pitchFamily="18" charset="0"/>
              </a:rPr>
            </a:br>
            <a:r>
              <a:rPr lang="pl-PL" sz="1800" dirty="0">
                <a:solidFill>
                  <a:schemeClr val="bg1"/>
                </a:solidFill>
                <a:effectLst/>
                <a:latin typeface="Times New Roman" panose="02020603050405020304" pitchFamily="18" charset="0"/>
                <a:ea typeface="Times New Roman" panose="02020603050405020304" pitchFamily="18" charset="0"/>
              </a:rPr>
              <a:t>► </a:t>
            </a:r>
            <a:r>
              <a:rPr lang="pl-PL" sz="1800" dirty="0">
                <a:solidFill>
                  <a:schemeClr val="bg1"/>
                </a:solidFill>
                <a:effectLst/>
                <a:latin typeface="Arial" panose="020B0604020202020204" pitchFamily="34" charset="0"/>
                <a:ea typeface="Times New Roman" panose="02020603050405020304" pitchFamily="18" charset="0"/>
              </a:rPr>
              <a:t>inne (służba w PSP, zagadnienia BHS itp.).</a:t>
            </a:r>
            <a:endParaRPr lang="pl-PL" dirty="0"/>
          </a:p>
        </p:txBody>
      </p:sp>
      <p:sp>
        <p:nvSpPr>
          <p:cNvPr id="8" name="pole tekstowe 7">
            <a:extLst>
              <a:ext uri="{FF2B5EF4-FFF2-40B4-BE49-F238E27FC236}">
                <a16:creationId xmlns:a16="http://schemas.microsoft.com/office/drawing/2014/main" id="{DBB3ABBA-B048-F096-9FB6-495F4863E007}"/>
              </a:ext>
            </a:extLst>
          </p:cNvPr>
          <p:cNvSpPr txBox="1"/>
          <p:nvPr/>
        </p:nvSpPr>
        <p:spPr>
          <a:xfrm>
            <a:off x="182880" y="685800"/>
            <a:ext cx="5815584" cy="707886"/>
          </a:xfrm>
          <a:prstGeom prst="rect">
            <a:avLst/>
          </a:prstGeom>
          <a:noFill/>
        </p:spPr>
        <p:txBody>
          <a:bodyPr wrap="square" rtlCol="0">
            <a:spAutoFit/>
          </a:bodyPr>
          <a:lstStyle/>
          <a:p>
            <a:r>
              <a:rPr lang="pl-PL" sz="4000" dirty="0">
                <a:solidFill>
                  <a:srgbClr val="C000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Szkolenia doskonalące</a:t>
            </a:r>
            <a:endParaRPr lang="pl-PL" sz="4000"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013547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Obraz 5">
            <a:extLst>
              <a:ext uri="{FF2B5EF4-FFF2-40B4-BE49-F238E27FC236}">
                <a16:creationId xmlns:a16="http://schemas.microsoft.com/office/drawing/2014/main" id="{43F3F802-DA9C-DF21-2967-CC4FB93F6E6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5754" y="155936"/>
            <a:ext cx="4298175" cy="6199133"/>
          </a:xfrm>
          <a:prstGeom prst="rect">
            <a:avLst/>
          </a:prstGeom>
          <a:noFill/>
          <a:ln>
            <a:noFill/>
          </a:ln>
        </p:spPr>
      </p:pic>
      <p:sp>
        <p:nvSpPr>
          <p:cNvPr id="18" name="Rectangle 14">
            <a:extLst>
              <a:ext uri="{FF2B5EF4-FFF2-40B4-BE49-F238E27FC236}">
                <a16:creationId xmlns:a16="http://schemas.microsoft.com/office/drawing/2014/main" id="{928F64C6-FE22-4FC1-A763-DFCC51481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261224" y="4577975"/>
            <a:ext cx="7539349" cy="1899827"/>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pole tekstowe 2">
            <a:extLst>
              <a:ext uri="{FF2B5EF4-FFF2-40B4-BE49-F238E27FC236}">
                <a16:creationId xmlns:a16="http://schemas.microsoft.com/office/drawing/2014/main" id="{76F8576C-38DC-37B3-1942-D2A5AC21B09D}"/>
              </a:ext>
            </a:extLst>
          </p:cNvPr>
          <p:cNvSpPr txBox="1"/>
          <p:nvPr/>
        </p:nvSpPr>
        <p:spPr>
          <a:xfrm>
            <a:off x="4603468" y="4741948"/>
            <a:ext cx="6829520" cy="862031"/>
          </a:xfrm>
          <a:prstGeom prst="rect">
            <a:avLst/>
          </a:prstGeom>
        </p:spPr>
        <p:txBody>
          <a:bodyPr vert="horz" lIns="91440" tIns="45720" rIns="91440" bIns="45720" rtlCol="0" anchor="b">
            <a:normAutofit/>
          </a:bodyPr>
          <a:lstStyle/>
          <a:p>
            <a:pPr defTabSz="914400" eaLnBrk="1" hangingPunct="1">
              <a:lnSpc>
                <a:spcPct val="90000"/>
              </a:lnSpc>
              <a:spcAft>
                <a:spcPts val="600"/>
              </a:spcAft>
            </a:pPr>
            <a:r>
              <a:rPr lang="en-US" sz="4000" kern="1200" dirty="0">
                <a:solidFill>
                  <a:srgbClr val="FFFFFF"/>
                </a:solidFill>
                <a:effectLst>
                  <a:outerShdw blurRad="38100" dist="38100" dir="2700000" algn="tl">
                    <a:srgbClr val="000000">
                      <a:alpha val="43137"/>
                    </a:srgbClr>
                  </a:outerShdw>
                </a:effectLst>
                <a:latin typeface="+mj-lt"/>
                <a:ea typeface="+mj-ea"/>
                <a:cs typeface="+mj-cs"/>
              </a:rPr>
              <a:t>ĆWICZENIA OSP I JRG </a:t>
            </a:r>
            <a:endParaRPr lang="en-US" sz="4000" kern="1200" dirty="0">
              <a:solidFill>
                <a:srgbClr val="FFFFFF"/>
              </a:solidFill>
              <a:latin typeface="+mj-lt"/>
              <a:ea typeface="+mj-ea"/>
              <a:cs typeface="+mj-cs"/>
            </a:endParaRPr>
          </a:p>
        </p:txBody>
      </p:sp>
      <p:cxnSp>
        <p:nvCxnSpPr>
          <p:cNvPr id="17" name="Straight Connector 16">
            <a:extLst>
              <a:ext uri="{FF2B5EF4-FFF2-40B4-BE49-F238E27FC236}">
                <a16:creationId xmlns:a16="http://schemas.microsoft.com/office/drawing/2014/main" id="{5C34627B-48E6-4F4D-B843-97717A86B4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19934" y="5694097"/>
            <a:ext cx="54864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pic>
        <p:nvPicPr>
          <p:cNvPr id="2" name="Obraz 1" descr="Obraz zawierający pojazd, na wolnym powietrzu, samochód, statek powietrzny&#10;&#10;Zawartość wygenerowana przez sztuczną inteligencję może być niepoprawna.">
            <a:extLst>
              <a:ext uri="{FF2B5EF4-FFF2-40B4-BE49-F238E27FC236}">
                <a16:creationId xmlns:a16="http://schemas.microsoft.com/office/drawing/2014/main" id="{A5B765F7-3A51-5FA3-6C94-3A7B2ADD1A4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4659" y="155937"/>
            <a:ext cx="2887655" cy="4165943"/>
          </a:xfrm>
          <a:prstGeom prst="rect">
            <a:avLst/>
          </a:prstGeom>
          <a:noFill/>
          <a:ln>
            <a:noFill/>
          </a:ln>
        </p:spPr>
      </p:pic>
      <p:pic>
        <p:nvPicPr>
          <p:cNvPr id="4" name="Obraz 3">
            <a:extLst>
              <a:ext uri="{FF2B5EF4-FFF2-40B4-BE49-F238E27FC236}">
                <a16:creationId xmlns:a16="http://schemas.microsoft.com/office/drawing/2014/main" id="{7FB60BB8-1758-4CFD-E1C4-8743F7781DB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19740" y="155937"/>
            <a:ext cx="2887655" cy="4165944"/>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62F472A-5594-1743-D952-1577D0B8D1D7}"/>
            </a:ext>
          </a:extLst>
        </p:cNvPr>
        <p:cNvGrpSpPr/>
        <p:nvPr/>
      </p:nvGrpSpPr>
      <p:grpSpPr>
        <a:xfrm>
          <a:off x="0" y="0"/>
          <a:ext cx="0" cy="0"/>
          <a:chOff x="0" y="0"/>
          <a:chExt cx="0" cy="0"/>
        </a:xfrm>
      </p:grpSpPr>
      <p:sp>
        <p:nvSpPr>
          <p:cNvPr id="18" name="Rectangle 14">
            <a:extLst>
              <a:ext uri="{FF2B5EF4-FFF2-40B4-BE49-F238E27FC236}">
                <a16:creationId xmlns:a16="http://schemas.microsoft.com/office/drawing/2014/main" id="{E8318106-7C6F-5491-A3B8-7E5831477A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261224" y="4577975"/>
            <a:ext cx="7539349" cy="1899827"/>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pole tekstowe 2">
            <a:extLst>
              <a:ext uri="{FF2B5EF4-FFF2-40B4-BE49-F238E27FC236}">
                <a16:creationId xmlns:a16="http://schemas.microsoft.com/office/drawing/2014/main" id="{0C1E4291-C7EE-A149-2ABD-BE7230DEC647}"/>
              </a:ext>
            </a:extLst>
          </p:cNvPr>
          <p:cNvSpPr txBox="1"/>
          <p:nvPr/>
        </p:nvSpPr>
        <p:spPr>
          <a:xfrm>
            <a:off x="4603468" y="4741948"/>
            <a:ext cx="6829520" cy="862031"/>
          </a:xfrm>
          <a:prstGeom prst="rect">
            <a:avLst/>
          </a:prstGeom>
        </p:spPr>
        <p:txBody>
          <a:bodyPr vert="horz" lIns="91440" tIns="45720" rIns="91440" bIns="45720" rtlCol="0" anchor="b">
            <a:normAutofit/>
          </a:bodyPr>
          <a:lstStyle/>
          <a:p>
            <a:pPr defTabSz="914400" eaLnBrk="1" hangingPunct="1">
              <a:lnSpc>
                <a:spcPct val="90000"/>
              </a:lnSpc>
              <a:spcAft>
                <a:spcPts val="600"/>
              </a:spcAft>
            </a:pPr>
            <a:r>
              <a:rPr lang="en-US" sz="4000" kern="1200">
                <a:solidFill>
                  <a:srgbClr val="FFFFFF"/>
                </a:solidFill>
                <a:effectLst>
                  <a:outerShdw blurRad="38100" dist="38100" dir="2700000" algn="tl">
                    <a:srgbClr val="000000">
                      <a:alpha val="43137"/>
                    </a:srgbClr>
                  </a:outerShdw>
                </a:effectLst>
                <a:latin typeface="+mj-lt"/>
                <a:ea typeface="+mj-ea"/>
                <a:cs typeface="+mj-cs"/>
              </a:rPr>
              <a:t>ĆWICZENIA OSP I JRG </a:t>
            </a:r>
            <a:endParaRPr lang="en-US" sz="4000" kern="1200">
              <a:solidFill>
                <a:srgbClr val="FFFFFF"/>
              </a:solidFill>
              <a:latin typeface="+mj-lt"/>
              <a:ea typeface="+mj-ea"/>
              <a:cs typeface="+mj-cs"/>
            </a:endParaRPr>
          </a:p>
        </p:txBody>
      </p:sp>
      <p:pic>
        <p:nvPicPr>
          <p:cNvPr id="8" name="Obraz 7" descr="Obraz zawierający osoba, na wolnym powietrzu, ubrania, ziemia&#10;&#10;Zawartość wygenerowana przez sztuczną inteligencję może być niepoprawna.">
            <a:extLst>
              <a:ext uri="{FF2B5EF4-FFF2-40B4-BE49-F238E27FC236}">
                <a16:creationId xmlns:a16="http://schemas.microsoft.com/office/drawing/2014/main" id="{FC3252EE-BC41-AC06-9C2F-06DD29E2AD05}"/>
              </a:ext>
            </a:extLst>
          </p:cNvPr>
          <p:cNvPicPr>
            <a:picLocks noChangeAspect="1"/>
          </p:cNvPicPr>
          <p:nvPr/>
        </p:nvPicPr>
        <p:blipFill>
          <a:blip r:embed="rId2" cstate="print">
            <a:extLst>
              <a:ext uri="{28A0092B-C50C-407E-A947-70E740481C1C}">
                <a14:useLocalDpi xmlns:a14="http://schemas.microsoft.com/office/drawing/2010/main" val="0"/>
              </a:ext>
            </a:extLst>
          </a:blip>
          <a:srcRect l="27986" r="2810" b="-3"/>
          <a:stretch/>
        </p:blipFill>
        <p:spPr bwMode="auto">
          <a:xfrm>
            <a:off x="307840" y="321732"/>
            <a:ext cx="3793472" cy="4111323"/>
          </a:xfrm>
          <a:prstGeom prst="rect">
            <a:avLst/>
          </a:prstGeom>
          <a:noFill/>
        </p:spPr>
      </p:pic>
      <p:pic>
        <p:nvPicPr>
          <p:cNvPr id="5" name="Obraz 4" descr="Obraz zawierający na wolnym powietrzu, niebo, strażak, Pojazd lądowy&#10;&#10;Zawartość wygenerowana przez sztuczną inteligencję może być niepoprawna.">
            <a:extLst>
              <a:ext uri="{FF2B5EF4-FFF2-40B4-BE49-F238E27FC236}">
                <a16:creationId xmlns:a16="http://schemas.microsoft.com/office/drawing/2014/main" id="{E1D02719-40DB-4D48-620E-D380E0C15849}"/>
              </a:ext>
            </a:extLst>
          </p:cNvPr>
          <p:cNvPicPr>
            <a:picLocks noChangeAspect="1"/>
          </p:cNvPicPr>
          <p:nvPr/>
        </p:nvPicPr>
        <p:blipFill>
          <a:blip r:embed="rId3" cstate="print">
            <a:extLst>
              <a:ext uri="{28A0092B-C50C-407E-A947-70E740481C1C}">
                <a14:useLocalDpi xmlns:a14="http://schemas.microsoft.com/office/drawing/2010/main" val="0"/>
              </a:ext>
            </a:extLst>
          </a:blip>
          <a:srcRect l="3511" r="630" b="-2"/>
          <a:stretch/>
        </p:blipFill>
        <p:spPr bwMode="auto">
          <a:xfrm>
            <a:off x="4194959" y="321734"/>
            <a:ext cx="3797570" cy="2010551"/>
          </a:xfrm>
          <a:prstGeom prst="rect">
            <a:avLst/>
          </a:prstGeom>
          <a:noFill/>
        </p:spPr>
      </p:pic>
      <p:pic>
        <p:nvPicPr>
          <p:cNvPr id="9" name="Obraz 8" descr=" ">
            <a:extLst>
              <a:ext uri="{FF2B5EF4-FFF2-40B4-BE49-F238E27FC236}">
                <a16:creationId xmlns:a16="http://schemas.microsoft.com/office/drawing/2014/main" id="{8183BF3D-2869-B613-2433-848E6643065C}"/>
              </a:ext>
            </a:extLst>
          </p:cNvPr>
          <p:cNvPicPr>
            <a:picLocks noChangeAspect="1"/>
          </p:cNvPicPr>
          <p:nvPr/>
        </p:nvPicPr>
        <p:blipFill>
          <a:blip r:embed="rId4" cstate="print">
            <a:extLst>
              <a:ext uri="{28A0092B-C50C-407E-A947-70E740481C1C}">
                <a14:useLocalDpi xmlns:a14="http://schemas.microsoft.com/office/drawing/2010/main" val="0"/>
              </a:ext>
            </a:extLst>
          </a:blip>
          <a:srcRect t="6074" r="1" b="1"/>
          <a:stretch/>
        </p:blipFill>
        <p:spPr bwMode="auto">
          <a:xfrm>
            <a:off x="4190180" y="2422097"/>
            <a:ext cx="3794760" cy="2013804"/>
          </a:xfrm>
          <a:prstGeom prst="rect">
            <a:avLst/>
          </a:prstGeom>
          <a:noFill/>
        </p:spPr>
      </p:pic>
      <p:pic>
        <p:nvPicPr>
          <p:cNvPr id="10" name="Obraz 9">
            <a:extLst>
              <a:ext uri="{FF2B5EF4-FFF2-40B4-BE49-F238E27FC236}">
                <a16:creationId xmlns:a16="http://schemas.microsoft.com/office/drawing/2014/main" id="{1781EE85-EF1C-5C76-31C9-659E538A48CB}"/>
              </a:ext>
            </a:extLst>
          </p:cNvPr>
          <p:cNvPicPr>
            <a:picLocks noChangeAspect="1"/>
          </p:cNvPicPr>
          <p:nvPr/>
        </p:nvPicPr>
        <p:blipFill>
          <a:blip r:embed="rId5" cstate="print">
            <a:extLst>
              <a:ext uri="{28A0092B-C50C-407E-A947-70E740481C1C}">
                <a14:useLocalDpi xmlns:a14="http://schemas.microsoft.com/office/drawing/2010/main" val="0"/>
              </a:ext>
            </a:extLst>
          </a:blip>
          <a:srcRect l="15865" r="14849" b="-3"/>
          <a:stretch/>
        </p:blipFill>
        <p:spPr bwMode="auto">
          <a:xfrm>
            <a:off x="8086176" y="321733"/>
            <a:ext cx="3797984" cy="4111321"/>
          </a:xfrm>
          <a:prstGeom prst="rect">
            <a:avLst/>
          </a:prstGeom>
          <a:noFill/>
        </p:spPr>
      </p:pic>
      <p:pic>
        <p:nvPicPr>
          <p:cNvPr id="7" name="Obraz 6" descr="Obraz zawierający na wolnym powietrzu, strażak, drzewo, niebo&#10;&#10;Zawartość wygenerowana przez sztuczną inteligencję może być niepoprawna.">
            <a:extLst>
              <a:ext uri="{FF2B5EF4-FFF2-40B4-BE49-F238E27FC236}">
                <a16:creationId xmlns:a16="http://schemas.microsoft.com/office/drawing/2014/main" id="{3C249B7C-E103-F16B-1F81-A0671F3E2EB7}"/>
              </a:ext>
            </a:extLst>
          </p:cNvPr>
          <p:cNvPicPr>
            <a:picLocks noChangeAspect="1"/>
          </p:cNvPicPr>
          <p:nvPr/>
        </p:nvPicPr>
        <p:blipFill>
          <a:blip r:embed="rId6" cstate="print">
            <a:extLst>
              <a:ext uri="{28A0092B-C50C-407E-A947-70E740481C1C}">
                <a14:useLocalDpi xmlns:a14="http://schemas.microsoft.com/office/drawing/2010/main" val="0"/>
              </a:ext>
            </a:extLst>
          </a:blip>
          <a:srcRect t="9979" r="1" b="19379"/>
          <a:stretch/>
        </p:blipFill>
        <p:spPr bwMode="auto">
          <a:xfrm>
            <a:off x="307840" y="4525715"/>
            <a:ext cx="3794760" cy="2010551"/>
          </a:xfrm>
          <a:prstGeom prst="rect">
            <a:avLst/>
          </a:prstGeom>
          <a:noFill/>
        </p:spPr>
      </p:pic>
      <p:cxnSp>
        <p:nvCxnSpPr>
          <p:cNvPr id="17" name="Straight Connector 16">
            <a:extLst>
              <a:ext uri="{FF2B5EF4-FFF2-40B4-BE49-F238E27FC236}">
                <a16:creationId xmlns:a16="http://schemas.microsoft.com/office/drawing/2014/main" id="{CC84A305-CCB4-B8BE-756B-6B6B1B031B8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19934" y="5694097"/>
            <a:ext cx="54864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60932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928F64C6-FE22-4FC1-A763-DFCC51481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261224" y="4577975"/>
            <a:ext cx="7539349" cy="1899827"/>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ytuł 1">
            <a:extLst>
              <a:ext uri="{FF2B5EF4-FFF2-40B4-BE49-F238E27FC236}">
                <a16:creationId xmlns:a16="http://schemas.microsoft.com/office/drawing/2014/main" id="{24202DF3-4449-BA2F-CAD0-EF8133FB8027}"/>
              </a:ext>
            </a:extLst>
          </p:cNvPr>
          <p:cNvSpPr>
            <a:spLocks noGrp="1"/>
          </p:cNvSpPr>
          <p:nvPr>
            <p:ph type="title"/>
          </p:nvPr>
        </p:nvSpPr>
        <p:spPr>
          <a:xfrm>
            <a:off x="4292761" y="5096872"/>
            <a:ext cx="7406520" cy="862031"/>
          </a:xfrm>
        </p:spPr>
        <p:txBody>
          <a:bodyPr vert="horz" lIns="91440" tIns="45720" rIns="91440" bIns="45720" rtlCol="0" anchor="b">
            <a:noAutofit/>
          </a:bodyPr>
          <a:lstStyle/>
          <a:p>
            <a:pPr eaLnBrk="1" hangingPunct="1"/>
            <a:r>
              <a:rPr lang="en-US" sz="2800" i="0" kern="1200" dirty="0" err="1">
                <a:solidFill>
                  <a:srgbClr val="FFFFFF"/>
                </a:solidFill>
                <a:effectLst>
                  <a:outerShdw blurRad="38100" dist="38100" dir="2700000" algn="tl">
                    <a:srgbClr val="000000">
                      <a:alpha val="43137"/>
                    </a:srgbClr>
                  </a:outerShdw>
                </a:effectLst>
                <a:latin typeface="+mj-lt"/>
                <a:ea typeface="+mj-ea"/>
                <a:cs typeface="+mj-cs"/>
              </a:rPr>
              <a:t>Wojewódzkie</a:t>
            </a:r>
            <a:r>
              <a:rPr lang="en-US" sz="2800" i="0" kern="1200" dirty="0">
                <a:solidFill>
                  <a:srgbClr val="FFFFFF"/>
                </a:solidFill>
                <a:effectLst>
                  <a:outerShdw blurRad="38100" dist="38100" dir="2700000" algn="tl">
                    <a:srgbClr val="000000">
                      <a:alpha val="43137"/>
                    </a:srgbClr>
                  </a:outerShdw>
                </a:effectLst>
                <a:latin typeface="+mj-lt"/>
                <a:ea typeface="+mj-ea"/>
                <a:cs typeface="+mj-cs"/>
              </a:rPr>
              <a:t> </a:t>
            </a:r>
            <a:r>
              <a:rPr lang="en-US" sz="2800" i="0" kern="1200" dirty="0" err="1">
                <a:solidFill>
                  <a:srgbClr val="FFFFFF"/>
                </a:solidFill>
                <a:effectLst>
                  <a:outerShdw blurRad="38100" dist="38100" dir="2700000" algn="tl">
                    <a:srgbClr val="000000">
                      <a:alpha val="43137"/>
                    </a:srgbClr>
                  </a:outerShdw>
                </a:effectLst>
                <a:latin typeface="+mj-lt"/>
                <a:ea typeface="+mj-ea"/>
                <a:cs typeface="+mj-cs"/>
              </a:rPr>
              <a:t>ćwiczenia</a:t>
            </a:r>
            <a:r>
              <a:rPr lang="en-US" sz="2800" i="0" kern="1200" dirty="0">
                <a:solidFill>
                  <a:srgbClr val="FFFFFF"/>
                </a:solidFill>
                <a:effectLst>
                  <a:outerShdw blurRad="38100" dist="38100" dir="2700000" algn="tl">
                    <a:srgbClr val="000000">
                      <a:alpha val="43137"/>
                    </a:srgbClr>
                  </a:outerShdw>
                </a:effectLst>
                <a:latin typeface="+mj-lt"/>
                <a:ea typeface="+mj-ea"/>
                <a:cs typeface="+mj-cs"/>
              </a:rPr>
              <a:t> </a:t>
            </a:r>
            <a:r>
              <a:rPr lang="en-US" sz="2800" i="0" kern="1200" dirty="0" err="1">
                <a:solidFill>
                  <a:srgbClr val="FFFFFF"/>
                </a:solidFill>
                <a:effectLst>
                  <a:outerShdw blurRad="38100" dist="38100" dir="2700000" algn="tl">
                    <a:srgbClr val="000000">
                      <a:alpha val="43137"/>
                    </a:srgbClr>
                  </a:outerShdw>
                </a:effectLst>
                <a:latin typeface="+mj-lt"/>
                <a:ea typeface="+mj-ea"/>
                <a:cs typeface="+mj-cs"/>
              </a:rPr>
              <a:t>ratownicze</a:t>
            </a:r>
            <a:r>
              <a:rPr lang="en-US" sz="2800" i="0" kern="1200" dirty="0">
                <a:solidFill>
                  <a:srgbClr val="FFFFFF"/>
                </a:solidFill>
                <a:effectLst>
                  <a:outerShdw blurRad="38100" dist="38100" dir="2700000" algn="tl">
                    <a:srgbClr val="000000">
                      <a:alpha val="43137"/>
                    </a:srgbClr>
                  </a:outerShdw>
                </a:effectLst>
                <a:latin typeface="+mj-lt"/>
                <a:ea typeface="+mj-ea"/>
                <a:cs typeface="+mj-cs"/>
              </a:rPr>
              <a:t> </a:t>
            </a:r>
            <a:r>
              <a:rPr lang="pl-PL" sz="2800" dirty="0">
                <a:solidFill>
                  <a:srgbClr val="FFFFFF"/>
                </a:solidFill>
                <a:effectLst>
                  <a:outerShdw blurRad="38100" dist="38100" dir="2700000" algn="tl">
                    <a:srgbClr val="000000">
                      <a:alpha val="43137"/>
                    </a:srgbClr>
                  </a:outerShdw>
                </a:effectLst>
              </a:rPr>
              <a:t>„</a:t>
            </a:r>
            <a:r>
              <a:rPr lang="en-US" sz="2800" i="0" kern="1200" dirty="0">
                <a:solidFill>
                  <a:srgbClr val="FFFFFF"/>
                </a:solidFill>
                <a:effectLst>
                  <a:outerShdw blurRad="38100" dist="38100" dir="2700000" algn="tl">
                    <a:srgbClr val="000000">
                      <a:alpha val="43137"/>
                    </a:srgbClr>
                  </a:outerShdw>
                </a:effectLst>
                <a:latin typeface="+mj-lt"/>
                <a:ea typeface="+mj-ea"/>
                <a:cs typeface="+mj-cs"/>
              </a:rPr>
              <a:t>NOTEĆ 2024</a:t>
            </a:r>
            <a:r>
              <a:rPr lang="pl-PL" sz="2800" i="0" kern="1200" dirty="0">
                <a:solidFill>
                  <a:srgbClr val="FFFFFF"/>
                </a:solidFill>
                <a:effectLst>
                  <a:outerShdw blurRad="38100" dist="38100" dir="2700000" algn="tl">
                    <a:srgbClr val="000000">
                      <a:alpha val="43137"/>
                    </a:srgbClr>
                  </a:outerShdw>
                </a:effectLst>
                <a:latin typeface="+mj-lt"/>
                <a:ea typeface="+mj-ea"/>
                <a:cs typeface="+mj-cs"/>
              </a:rPr>
              <a:t>”</a:t>
            </a:r>
            <a:br>
              <a:rPr lang="en-US" sz="2800" b="1" i="0" kern="1200" dirty="0">
                <a:solidFill>
                  <a:srgbClr val="FFFFFF"/>
                </a:solidFill>
                <a:effectLst/>
                <a:latin typeface="+mj-lt"/>
                <a:ea typeface="+mj-ea"/>
                <a:cs typeface="+mj-cs"/>
              </a:rPr>
            </a:br>
            <a:r>
              <a:rPr lang="en-US" sz="2800" i="0" kern="1200" dirty="0">
                <a:solidFill>
                  <a:srgbClr val="FFFFFF"/>
                </a:solidFill>
                <a:effectLst/>
                <a:latin typeface="+mj-lt"/>
                <a:ea typeface="+mj-ea"/>
                <a:cs typeface="+mj-cs"/>
              </a:rPr>
              <a:t>23-24 </a:t>
            </a:r>
            <a:r>
              <a:rPr lang="en-US" sz="2800" i="0" kern="1200" dirty="0" err="1">
                <a:solidFill>
                  <a:srgbClr val="FFFFFF"/>
                </a:solidFill>
                <a:effectLst/>
                <a:latin typeface="+mj-lt"/>
                <a:ea typeface="+mj-ea"/>
                <a:cs typeface="+mj-cs"/>
              </a:rPr>
              <a:t>października</a:t>
            </a:r>
            <a:br>
              <a:rPr lang="en-US" sz="2800" b="1" i="0" kern="1200" dirty="0">
                <a:solidFill>
                  <a:srgbClr val="FFFFFF"/>
                </a:solidFill>
                <a:effectLst/>
                <a:latin typeface="+mj-lt"/>
                <a:ea typeface="+mj-ea"/>
                <a:cs typeface="+mj-cs"/>
              </a:rPr>
            </a:br>
            <a:endParaRPr lang="en-US" sz="2800" kern="1200" dirty="0">
              <a:solidFill>
                <a:srgbClr val="FFFFFF"/>
              </a:solidFill>
              <a:latin typeface="+mj-lt"/>
              <a:ea typeface="+mj-ea"/>
              <a:cs typeface="+mj-cs"/>
            </a:endParaRPr>
          </a:p>
        </p:txBody>
      </p:sp>
      <p:pic>
        <p:nvPicPr>
          <p:cNvPr id="7" name="Obraz 6">
            <a:extLst>
              <a:ext uri="{FF2B5EF4-FFF2-40B4-BE49-F238E27FC236}">
                <a16:creationId xmlns:a16="http://schemas.microsoft.com/office/drawing/2014/main" id="{EB277A83-112E-1C68-FEB3-9BC46E424FF8}"/>
              </a:ext>
            </a:extLst>
          </p:cNvPr>
          <p:cNvPicPr>
            <a:picLocks noChangeAspect="1"/>
          </p:cNvPicPr>
          <p:nvPr/>
        </p:nvPicPr>
        <p:blipFill>
          <a:blip r:embed="rId2"/>
          <a:srcRect l="12836" r="33804" b="-3"/>
          <a:stretch/>
        </p:blipFill>
        <p:spPr>
          <a:xfrm>
            <a:off x="317636" y="321734"/>
            <a:ext cx="3797570" cy="2010551"/>
          </a:xfrm>
          <a:prstGeom prst="rect">
            <a:avLst/>
          </a:prstGeom>
        </p:spPr>
      </p:pic>
      <p:pic>
        <p:nvPicPr>
          <p:cNvPr id="13" name="Obraz 12">
            <a:extLst>
              <a:ext uri="{FF2B5EF4-FFF2-40B4-BE49-F238E27FC236}">
                <a16:creationId xmlns:a16="http://schemas.microsoft.com/office/drawing/2014/main" id="{EC48C46F-CA01-EFE9-7DE5-2FDB19064451}"/>
              </a:ext>
            </a:extLst>
          </p:cNvPr>
          <p:cNvPicPr>
            <a:picLocks noChangeAspect="1"/>
          </p:cNvPicPr>
          <p:nvPr/>
        </p:nvPicPr>
        <p:blipFill>
          <a:blip r:embed="rId3"/>
          <a:srcRect r="14262" b="1"/>
          <a:stretch/>
        </p:blipFill>
        <p:spPr>
          <a:xfrm>
            <a:off x="317634" y="2422097"/>
            <a:ext cx="3794760" cy="2013804"/>
          </a:xfrm>
          <a:prstGeom prst="rect">
            <a:avLst/>
          </a:prstGeom>
        </p:spPr>
      </p:pic>
      <p:pic>
        <p:nvPicPr>
          <p:cNvPr id="15" name="Obraz 14">
            <a:extLst>
              <a:ext uri="{FF2B5EF4-FFF2-40B4-BE49-F238E27FC236}">
                <a16:creationId xmlns:a16="http://schemas.microsoft.com/office/drawing/2014/main" id="{12F66250-EA7F-4C7A-45FC-7AB8683B8B81}"/>
              </a:ext>
            </a:extLst>
          </p:cNvPr>
          <p:cNvPicPr>
            <a:picLocks noChangeAspect="1"/>
          </p:cNvPicPr>
          <p:nvPr/>
        </p:nvPicPr>
        <p:blipFill>
          <a:blip r:embed="rId4"/>
          <a:srcRect l="20916" r="18648"/>
          <a:stretch/>
        </p:blipFill>
        <p:spPr>
          <a:xfrm>
            <a:off x="4202549" y="321732"/>
            <a:ext cx="3793472" cy="4111323"/>
          </a:xfrm>
          <a:prstGeom prst="rect">
            <a:avLst/>
          </a:prstGeom>
        </p:spPr>
      </p:pic>
      <p:pic>
        <p:nvPicPr>
          <p:cNvPr id="9" name="Obraz 8">
            <a:extLst>
              <a:ext uri="{FF2B5EF4-FFF2-40B4-BE49-F238E27FC236}">
                <a16:creationId xmlns:a16="http://schemas.microsoft.com/office/drawing/2014/main" id="{6D59C18C-E67D-7B82-355D-9D7C80B86780}"/>
              </a:ext>
            </a:extLst>
          </p:cNvPr>
          <p:cNvPicPr>
            <a:picLocks noChangeAspect="1"/>
          </p:cNvPicPr>
          <p:nvPr/>
        </p:nvPicPr>
        <p:blipFill>
          <a:blip r:embed="rId5"/>
          <a:srcRect l="31066" r="21822" b="2"/>
          <a:stretch/>
        </p:blipFill>
        <p:spPr>
          <a:xfrm>
            <a:off x="8076380" y="321734"/>
            <a:ext cx="3797984" cy="4111321"/>
          </a:xfrm>
          <a:prstGeom prst="rect">
            <a:avLst/>
          </a:prstGeom>
        </p:spPr>
      </p:pic>
      <p:pic>
        <p:nvPicPr>
          <p:cNvPr id="5" name="Obraz 4">
            <a:extLst>
              <a:ext uri="{FF2B5EF4-FFF2-40B4-BE49-F238E27FC236}">
                <a16:creationId xmlns:a16="http://schemas.microsoft.com/office/drawing/2014/main" id="{CBAFD771-487C-6CDA-E6BE-09C30023017A}"/>
              </a:ext>
            </a:extLst>
          </p:cNvPr>
          <p:cNvPicPr>
            <a:picLocks noChangeAspect="1"/>
          </p:cNvPicPr>
          <p:nvPr/>
        </p:nvPicPr>
        <p:blipFill>
          <a:blip r:embed="rId6"/>
          <a:srcRect l="12133" r="7183" b="3"/>
          <a:stretch/>
        </p:blipFill>
        <p:spPr>
          <a:xfrm>
            <a:off x="317634" y="4525715"/>
            <a:ext cx="3794760" cy="2010551"/>
          </a:xfrm>
          <a:prstGeom prst="rect">
            <a:avLst/>
          </a:prstGeom>
        </p:spPr>
      </p:pic>
      <p:cxnSp>
        <p:nvCxnSpPr>
          <p:cNvPr id="22" name="Straight Connector 21">
            <a:extLst>
              <a:ext uri="{FF2B5EF4-FFF2-40B4-BE49-F238E27FC236}">
                <a16:creationId xmlns:a16="http://schemas.microsoft.com/office/drawing/2014/main" id="{5C34627B-48E6-4F4D-B843-97717A86B4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19934" y="5694097"/>
            <a:ext cx="54864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8796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0B2C34-AD15-EC9C-724A-67C15D705C89}"/>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58F56349-ED6F-2CC0-4E6B-8400FF66CA9E}"/>
              </a:ext>
            </a:extLst>
          </p:cNvPr>
          <p:cNvSpPr>
            <a:spLocks noGrp="1"/>
          </p:cNvSpPr>
          <p:nvPr>
            <p:ph type="title"/>
          </p:nvPr>
        </p:nvSpPr>
        <p:spPr>
          <a:xfrm>
            <a:off x="838200" y="365125"/>
            <a:ext cx="6342220" cy="1325563"/>
          </a:xfrm>
        </p:spPr>
        <p:txBody>
          <a:bodyPr/>
          <a:lstStyle/>
          <a:p>
            <a:pPr algn="ctr"/>
            <a:r>
              <a:rPr lang="en-US">
                <a:solidFill>
                  <a:srgbClr val="C00000"/>
                </a:solidFill>
                <a:effectLst>
                  <a:outerShdw blurRad="38100" dist="38100" dir="2700000" algn="tl">
                    <a:srgbClr val="000000">
                      <a:alpha val="43137"/>
                    </a:srgbClr>
                  </a:outerShdw>
                </a:effectLst>
                <a:latin typeface="+mn-lt"/>
              </a:rPr>
              <a:t>SPORT</a:t>
            </a:r>
            <a:endParaRPr lang="pl-PL" dirty="0">
              <a:latin typeface="+mn-lt"/>
            </a:endParaRPr>
          </a:p>
        </p:txBody>
      </p:sp>
      <p:pic>
        <p:nvPicPr>
          <p:cNvPr id="3" name="Obraz 2">
            <a:extLst>
              <a:ext uri="{FF2B5EF4-FFF2-40B4-BE49-F238E27FC236}">
                <a16:creationId xmlns:a16="http://schemas.microsoft.com/office/drawing/2014/main" id="{66DA81BA-565B-2D34-D090-D04FCC58709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7388" y="2656712"/>
            <a:ext cx="6726126" cy="3140584"/>
          </a:xfrm>
          <a:prstGeom prst="rect">
            <a:avLst/>
          </a:prstGeom>
          <a:noFill/>
          <a:ln>
            <a:noFill/>
          </a:ln>
        </p:spPr>
      </p:pic>
      <p:pic>
        <p:nvPicPr>
          <p:cNvPr id="1026" name="Picture 2" descr=" ">
            <a:extLst>
              <a:ext uri="{FF2B5EF4-FFF2-40B4-BE49-F238E27FC236}">
                <a16:creationId xmlns:a16="http://schemas.microsoft.com/office/drawing/2014/main" id="{471CDE60-6694-EED4-FE72-DEB04D548F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9088" y="378971"/>
            <a:ext cx="4742687" cy="6323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61724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ytuł 1">
            <a:extLst>
              <a:ext uri="{FF2B5EF4-FFF2-40B4-BE49-F238E27FC236}">
                <a16:creationId xmlns:a16="http://schemas.microsoft.com/office/drawing/2014/main" id="{0F575235-80AA-1B0C-A53C-D4E7CE53BB9D}"/>
              </a:ext>
            </a:extLst>
          </p:cNvPr>
          <p:cNvSpPr>
            <a:spLocks noGrp="1" noChangeArrowheads="1"/>
          </p:cNvSpPr>
          <p:nvPr>
            <p:ph type="title"/>
          </p:nvPr>
        </p:nvSpPr>
        <p:spPr>
          <a:xfrm>
            <a:off x="569167" y="548482"/>
            <a:ext cx="10114384" cy="1325562"/>
          </a:xfrm>
        </p:spPr>
        <p:txBody>
          <a:bodyPr/>
          <a:lstStyle/>
          <a:p>
            <a:pPr algn="ctr" eaLnBrk="1" hangingPunct="1"/>
            <a:r>
              <a:rPr lang="pl-PL" altLang="pl-PL" dirty="0">
                <a:solidFill>
                  <a:srgbClr val="C00000"/>
                </a:solidFill>
                <a:latin typeface="+mn-lt"/>
              </a:rPr>
              <a:t>Szkolenia jednostek OSP</a:t>
            </a:r>
          </a:p>
        </p:txBody>
      </p:sp>
      <p:grpSp>
        <p:nvGrpSpPr>
          <p:cNvPr id="49155" name="Grupa 3">
            <a:extLst>
              <a:ext uri="{FF2B5EF4-FFF2-40B4-BE49-F238E27FC236}">
                <a16:creationId xmlns:a16="http://schemas.microsoft.com/office/drawing/2014/main" id="{7D8A00B8-2A00-8436-BDE1-6A7386B7829C}"/>
              </a:ext>
            </a:extLst>
          </p:cNvPr>
          <p:cNvGrpSpPr>
            <a:grpSpLocks/>
          </p:cNvGrpSpPr>
          <p:nvPr/>
        </p:nvGrpSpPr>
        <p:grpSpPr bwMode="auto">
          <a:xfrm>
            <a:off x="-1400175" y="-125413"/>
            <a:ext cx="13476288" cy="668338"/>
            <a:chOff x="-1284937" y="-128255"/>
            <a:chExt cx="13476937" cy="668786"/>
          </a:xfrm>
        </p:grpSpPr>
        <p:cxnSp>
          <p:nvCxnSpPr>
            <p:cNvPr id="6" name="Łącznik prosty 5">
              <a:extLst>
                <a:ext uri="{FF2B5EF4-FFF2-40B4-BE49-F238E27FC236}">
                  <a16:creationId xmlns:a16="http://schemas.microsoft.com/office/drawing/2014/main" id="{E95052B2-9CCF-E99A-9A15-77E2A411B1B9}"/>
                </a:ext>
              </a:extLst>
            </p:cNvPr>
            <p:cNvCxnSpPr>
              <a:cxnSpLocks/>
            </p:cNvCxnSpPr>
            <p:nvPr/>
          </p:nvCxnSpPr>
          <p:spPr>
            <a:xfrm>
              <a:off x="-588" y="540531"/>
              <a:ext cx="12192588"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Tytuł 4">
              <a:extLst>
                <a:ext uri="{FF2B5EF4-FFF2-40B4-BE49-F238E27FC236}">
                  <a16:creationId xmlns:a16="http://schemas.microsoft.com/office/drawing/2014/main" id="{BCB6365B-B92A-565D-DCDE-467BED71FB7F}"/>
                </a:ext>
              </a:extLst>
            </p:cNvPr>
            <p:cNvSpPr txBox="1">
              <a:spLocks/>
            </p:cNvSpPr>
            <p:nvPr/>
          </p:nvSpPr>
          <p:spPr>
            <a:xfrm>
              <a:off x="-1284937" y="-128255"/>
              <a:ext cx="9149204" cy="668786"/>
            </a:xfrm>
            <a:prstGeom prst="rect">
              <a:avLst/>
            </a:prstGeom>
          </p:spPr>
          <p:txBody>
            <a:bodyPr anchor="b">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defRPr/>
              </a:pPr>
              <a:r>
                <a:rPr lang="en-US" sz="4800" dirty="0">
                  <a:solidFill>
                    <a:schemeClr val="bg1"/>
                  </a:solidFill>
                </a:rPr>
                <a:t>           </a:t>
              </a:r>
              <a:r>
                <a:rPr lang="pl-PL" sz="1800" b="1" dirty="0">
                  <a:solidFill>
                    <a:schemeClr val="bg1"/>
                  </a:solidFill>
                </a:rPr>
                <a:t>Komenda Powiatowa Państwowej Straży Pożarnej w Nowym Tomyślu</a:t>
              </a:r>
              <a:endParaRPr lang="en-US" sz="4800" b="1" dirty="0">
                <a:solidFill>
                  <a:schemeClr val="bg1"/>
                </a:solidFill>
              </a:endParaRPr>
            </a:p>
          </p:txBody>
        </p:sp>
      </p:grpSp>
      <p:pic>
        <p:nvPicPr>
          <p:cNvPr id="5" name="Obraz 4" descr="Obraz zawierający budynek, na wolnym powietrzu, tekst, ubrania&#10;&#10;Zawartość wygenerowana przez sztuczną inteligencję może być niepoprawna.">
            <a:extLst>
              <a:ext uri="{FF2B5EF4-FFF2-40B4-BE49-F238E27FC236}">
                <a16:creationId xmlns:a16="http://schemas.microsoft.com/office/drawing/2014/main" id="{C5677B6A-399D-C59C-4499-CC5AF6DFFB41}"/>
              </a:ext>
            </a:extLst>
          </p:cNvPr>
          <p:cNvPicPr>
            <a:picLocks noChangeAspect="1"/>
          </p:cNvPicPr>
          <p:nvPr/>
        </p:nvPicPr>
        <p:blipFill>
          <a:blip r:embed="rId2"/>
          <a:stretch>
            <a:fillRect/>
          </a:stretch>
        </p:blipFill>
        <p:spPr>
          <a:xfrm>
            <a:off x="309142" y="1640778"/>
            <a:ext cx="5786858" cy="4340144"/>
          </a:xfrm>
          <a:prstGeom prst="rect">
            <a:avLst/>
          </a:prstGeom>
        </p:spPr>
      </p:pic>
      <p:pic>
        <p:nvPicPr>
          <p:cNvPr id="3" name="Obraz 2">
            <a:extLst>
              <a:ext uri="{FF2B5EF4-FFF2-40B4-BE49-F238E27FC236}">
                <a16:creationId xmlns:a16="http://schemas.microsoft.com/office/drawing/2014/main" id="{6BC7580C-FD37-BBB5-FA05-A9A2D427978B}"/>
              </a:ext>
            </a:extLst>
          </p:cNvPr>
          <p:cNvPicPr>
            <a:picLocks noChangeAspect="1"/>
          </p:cNvPicPr>
          <p:nvPr/>
        </p:nvPicPr>
        <p:blipFill>
          <a:blip r:embed="rId3"/>
          <a:stretch>
            <a:fillRect/>
          </a:stretch>
        </p:blipFill>
        <p:spPr>
          <a:xfrm>
            <a:off x="5703951" y="3435928"/>
            <a:ext cx="6220693" cy="3096057"/>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AD8308-AE0C-30D3-1577-577E115B47A3}"/>
            </a:ext>
          </a:extLst>
        </p:cNvPr>
        <p:cNvGrpSpPr/>
        <p:nvPr/>
      </p:nvGrpSpPr>
      <p:grpSpPr>
        <a:xfrm>
          <a:off x="0" y="0"/>
          <a:ext cx="0" cy="0"/>
          <a:chOff x="0" y="0"/>
          <a:chExt cx="0" cy="0"/>
        </a:xfrm>
      </p:grpSpPr>
      <p:sp>
        <p:nvSpPr>
          <p:cNvPr id="49154" name="Tytuł 1">
            <a:extLst>
              <a:ext uri="{FF2B5EF4-FFF2-40B4-BE49-F238E27FC236}">
                <a16:creationId xmlns:a16="http://schemas.microsoft.com/office/drawing/2014/main" id="{13E811C4-27E8-D454-CEC2-E3A5B8DD5BB8}"/>
              </a:ext>
            </a:extLst>
          </p:cNvPr>
          <p:cNvSpPr>
            <a:spLocks noGrp="1" noChangeArrowheads="1"/>
          </p:cNvSpPr>
          <p:nvPr>
            <p:ph type="title"/>
          </p:nvPr>
        </p:nvSpPr>
        <p:spPr>
          <a:xfrm>
            <a:off x="569167" y="548482"/>
            <a:ext cx="10114384" cy="1325562"/>
          </a:xfrm>
        </p:spPr>
        <p:txBody>
          <a:bodyPr/>
          <a:lstStyle/>
          <a:p>
            <a:pPr algn="ctr" eaLnBrk="1" hangingPunct="1"/>
            <a:r>
              <a:rPr lang="pl-PL" altLang="pl-PL" dirty="0">
                <a:solidFill>
                  <a:srgbClr val="C00000"/>
                </a:solidFill>
                <a:latin typeface="+mn-lt"/>
              </a:rPr>
              <a:t>Szkolenia jednostek OSP</a:t>
            </a:r>
          </a:p>
        </p:txBody>
      </p:sp>
      <p:grpSp>
        <p:nvGrpSpPr>
          <p:cNvPr id="49155" name="Grupa 3">
            <a:extLst>
              <a:ext uri="{FF2B5EF4-FFF2-40B4-BE49-F238E27FC236}">
                <a16:creationId xmlns:a16="http://schemas.microsoft.com/office/drawing/2014/main" id="{72C4B924-B84B-C8F2-D1D4-2DA68045B1D1}"/>
              </a:ext>
            </a:extLst>
          </p:cNvPr>
          <p:cNvGrpSpPr>
            <a:grpSpLocks/>
          </p:cNvGrpSpPr>
          <p:nvPr/>
        </p:nvGrpSpPr>
        <p:grpSpPr bwMode="auto">
          <a:xfrm>
            <a:off x="-1400175" y="-125413"/>
            <a:ext cx="13476288" cy="668338"/>
            <a:chOff x="-1284937" y="-128255"/>
            <a:chExt cx="13476937" cy="668786"/>
          </a:xfrm>
        </p:grpSpPr>
        <p:cxnSp>
          <p:nvCxnSpPr>
            <p:cNvPr id="6" name="Łącznik prosty 5">
              <a:extLst>
                <a:ext uri="{FF2B5EF4-FFF2-40B4-BE49-F238E27FC236}">
                  <a16:creationId xmlns:a16="http://schemas.microsoft.com/office/drawing/2014/main" id="{49538D56-7D3D-CBE0-F3B6-398D39D36FCE}"/>
                </a:ext>
              </a:extLst>
            </p:cNvPr>
            <p:cNvCxnSpPr>
              <a:cxnSpLocks/>
            </p:cNvCxnSpPr>
            <p:nvPr/>
          </p:nvCxnSpPr>
          <p:spPr>
            <a:xfrm>
              <a:off x="-588" y="540531"/>
              <a:ext cx="12192588"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Tytuł 4">
              <a:extLst>
                <a:ext uri="{FF2B5EF4-FFF2-40B4-BE49-F238E27FC236}">
                  <a16:creationId xmlns:a16="http://schemas.microsoft.com/office/drawing/2014/main" id="{4C8EBF67-75D6-7C27-0979-F8436F60F0D0}"/>
                </a:ext>
              </a:extLst>
            </p:cNvPr>
            <p:cNvSpPr txBox="1">
              <a:spLocks/>
            </p:cNvSpPr>
            <p:nvPr/>
          </p:nvSpPr>
          <p:spPr>
            <a:xfrm>
              <a:off x="-1284937" y="-128255"/>
              <a:ext cx="9149204" cy="668786"/>
            </a:xfrm>
            <a:prstGeom prst="rect">
              <a:avLst/>
            </a:prstGeom>
          </p:spPr>
          <p:txBody>
            <a:bodyPr anchor="b">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defRPr/>
              </a:pPr>
              <a:r>
                <a:rPr lang="en-US" sz="4800" dirty="0">
                  <a:solidFill>
                    <a:schemeClr val="bg1"/>
                  </a:solidFill>
                </a:rPr>
                <a:t>           </a:t>
              </a:r>
              <a:r>
                <a:rPr lang="pl-PL" sz="1800" b="1" dirty="0">
                  <a:solidFill>
                    <a:schemeClr val="bg1"/>
                  </a:solidFill>
                </a:rPr>
                <a:t>Komenda Powiatowa Państwowej Straży Pożarnej w Nowym Tomyślu</a:t>
              </a:r>
              <a:endParaRPr lang="en-US" sz="4800" b="1" dirty="0">
                <a:solidFill>
                  <a:schemeClr val="bg1"/>
                </a:solidFill>
              </a:endParaRPr>
            </a:p>
          </p:txBody>
        </p:sp>
      </p:grpSp>
      <p:pic>
        <p:nvPicPr>
          <p:cNvPr id="2" name="Obraz 1" descr="Obraz zawierający strażak, ubrania, obuwie, w pomieszczeniu&#10;&#10;Zawartość wygenerowana przez sztuczną inteligencję może być niepoprawna.">
            <a:extLst>
              <a:ext uri="{FF2B5EF4-FFF2-40B4-BE49-F238E27FC236}">
                <a16:creationId xmlns:a16="http://schemas.microsoft.com/office/drawing/2014/main" id="{521B7924-8755-A91B-67EC-492E5662A064}"/>
              </a:ext>
            </a:extLst>
          </p:cNvPr>
          <p:cNvPicPr>
            <a:picLocks noChangeAspect="1"/>
          </p:cNvPicPr>
          <p:nvPr/>
        </p:nvPicPr>
        <p:blipFill>
          <a:blip r:embed="rId2"/>
          <a:stretch>
            <a:fillRect/>
          </a:stretch>
        </p:blipFill>
        <p:spPr>
          <a:xfrm>
            <a:off x="305180" y="1732788"/>
            <a:ext cx="4523232" cy="3392424"/>
          </a:xfrm>
          <a:prstGeom prst="rect">
            <a:avLst/>
          </a:prstGeom>
        </p:spPr>
      </p:pic>
      <p:pic>
        <p:nvPicPr>
          <p:cNvPr id="4" name="Obraz 3" descr="Obraz zawierający strażak, Niebieskie kołnierzyki, hełm, ubranie robocze&#10;&#10;Zawartość wygenerowana przez sztuczną inteligencję może być niepoprawna.">
            <a:extLst>
              <a:ext uri="{FF2B5EF4-FFF2-40B4-BE49-F238E27FC236}">
                <a16:creationId xmlns:a16="http://schemas.microsoft.com/office/drawing/2014/main" id="{1877E9E6-0B88-BEE6-9E92-A75B32093DB1}"/>
              </a:ext>
            </a:extLst>
          </p:cNvPr>
          <p:cNvPicPr>
            <a:picLocks noChangeAspect="1"/>
          </p:cNvPicPr>
          <p:nvPr/>
        </p:nvPicPr>
        <p:blipFill>
          <a:blip r:embed="rId3"/>
          <a:stretch>
            <a:fillRect/>
          </a:stretch>
        </p:blipFill>
        <p:spPr>
          <a:xfrm>
            <a:off x="4351401" y="2469038"/>
            <a:ext cx="2880360" cy="3840480"/>
          </a:xfrm>
          <a:prstGeom prst="rect">
            <a:avLst/>
          </a:prstGeom>
        </p:spPr>
      </p:pic>
      <p:pic>
        <p:nvPicPr>
          <p:cNvPr id="8" name="Obraz 7" descr="Obraz zawierający w pomieszczeniu, ubrania, osoba, człowiek&#10;&#10;Zawartość wygenerowana przez sztuczną inteligencję może być niepoprawna.">
            <a:extLst>
              <a:ext uri="{FF2B5EF4-FFF2-40B4-BE49-F238E27FC236}">
                <a16:creationId xmlns:a16="http://schemas.microsoft.com/office/drawing/2014/main" id="{625821FA-9FF9-A6B7-2BA5-ADB8C6F3A637}"/>
              </a:ext>
            </a:extLst>
          </p:cNvPr>
          <p:cNvPicPr>
            <a:picLocks noChangeAspect="1"/>
          </p:cNvPicPr>
          <p:nvPr/>
        </p:nvPicPr>
        <p:blipFill>
          <a:blip r:embed="rId4"/>
          <a:stretch>
            <a:fillRect/>
          </a:stretch>
        </p:blipFill>
        <p:spPr>
          <a:xfrm>
            <a:off x="7576457" y="1532244"/>
            <a:ext cx="3582955" cy="4777273"/>
          </a:xfrm>
          <a:prstGeom prst="rect">
            <a:avLst/>
          </a:prstGeom>
        </p:spPr>
      </p:pic>
    </p:spTree>
    <p:extLst>
      <p:ext uri="{BB962C8B-B14F-4D97-AF65-F5344CB8AC3E}">
        <p14:creationId xmlns:p14="http://schemas.microsoft.com/office/powerpoint/2010/main" val="17312527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931057E-A2C3-BE6C-EAD9-A481478CEE10}"/>
              </a:ext>
            </a:extLst>
          </p:cNvPr>
          <p:cNvSpPr>
            <a:spLocks noGrp="1"/>
          </p:cNvSpPr>
          <p:nvPr>
            <p:ph type="title"/>
          </p:nvPr>
        </p:nvSpPr>
        <p:spPr>
          <a:xfrm>
            <a:off x="838200" y="365125"/>
            <a:ext cx="10515600" cy="815975"/>
          </a:xfrm>
        </p:spPr>
        <p:txBody>
          <a:bodyPr/>
          <a:lstStyle/>
          <a:p>
            <a:pPr algn="ctr"/>
            <a:r>
              <a:rPr lang="pl-PL" sz="4800" dirty="0">
                <a:solidFill>
                  <a:srgbClr val="C00000"/>
                </a:solidFill>
                <a:latin typeface="+mn-lt"/>
              </a:rPr>
              <a:t>Prewencja społeczna</a:t>
            </a:r>
          </a:p>
        </p:txBody>
      </p:sp>
      <p:pic>
        <p:nvPicPr>
          <p:cNvPr id="7" name="Obraz 6" descr="Obraz zawierający ubrania, scena, w pomieszczeniu, osoba&#10;&#10;Zawartość wygenerowana przez sztuczną inteligencję może być niepoprawna.">
            <a:extLst>
              <a:ext uri="{FF2B5EF4-FFF2-40B4-BE49-F238E27FC236}">
                <a16:creationId xmlns:a16="http://schemas.microsoft.com/office/drawing/2014/main" id="{F7D3B201-54AA-657D-C301-9D933A159CF4}"/>
              </a:ext>
            </a:extLst>
          </p:cNvPr>
          <p:cNvPicPr>
            <a:picLocks noChangeAspect="1"/>
          </p:cNvPicPr>
          <p:nvPr/>
        </p:nvPicPr>
        <p:blipFill>
          <a:blip r:embed="rId2"/>
          <a:stretch>
            <a:fillRect/>
          </a:stretch>
        </p:blipFill>
        <p:spPr>
          <a:xfrm>
            <a:off x="405574" y="1726554"/>
            <a:ext cx="5612498" cy="4948566"/>
          </a:xfrm>
          <a:prstGeom prst="rect">
            <a:avLst/>
          </a:prstGeom>
        </p:spPr>
      </p:pic>
      <p:pic>
        <p:nvPicPr>
          <p:cNvPr id="9" name="Obraz 8" descr="Obraz zawierający ubrania, na wolnym powietrzu, niebo, człowiek&#10;&#10;Zawartość wygenerowana przez sztuczną inteligencję może być niepoprawna.">
            <a:extLst>
              <a:ext uri="{FF2B5EF4-FFF2-40B4-BE49-F238E27FC236}">
                <a16:creationId xmlns:a16="http://schemas.microsoft.com/office/drawing/2014/main" id="{F01D48E7-96B1-CB1E-AE7E-BB7C97A90504}"/>
              </a:ext>
            </a:extLst>
          </p:cNvPr>
          <p:cNvPicPr>
            <a:picLocks noChangeAspect="1"/>
          </p:cNvPicPr>
          <p:nvPr/>
        </p:nvPicPr>
        <p:blipFill>
          <a:blip r:embed="rId3"/>
          <a:stretch>
            <a:fillRect/>
          </a:stretch>
        </p:blipFill>
        <p:spPr>
          <a:xfrm>
            <a:off x="6245161" y="1216083"/>
            <a:ext cx="5632704" cy="4224528"/>
          </a:xfrm>
          <a:prstGeom prst="rect">
            <a:avLst/>
          </a:prstGeom>
        </p:spPr>
      </p:pic>
    </p:spTree>
    <p:extLst>
      <p:ext uri="{BB962C8B-B14F-4D97-AF65-F5344CB8AC3E}">
        <p14:creationId xmlns:p14="http://schemas.microsoft.com/office/powerpoint/2010/main" val="4464705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alpha val="36000"/>
          </a:schemeClr>
        </a:solidFill>
        <a:effectLst/>
      </p:bgPr>
    </p:bg>
    <p:spTree>
      <p:nvGrpSpPr>
        <p:cNvPr id="1" name="">
          <a:extLst>
            <a:ext uri="{FF2B5EF4-FFF2-40B4-BE49-F238E27FC236}">
              <a16:creationId xmlns:a16="http://schemas.microsoft.com/office/drawing/2014/main" id="{B63646B7-2608-F103-180E-2DB7FC96D410}"/>
            </a:ext>
          </a:extLst>
        </p:cNvPr>
        <p:cNvGrpSpPr/>
        <p:nvPr/>
      </p:nvGrpSpPr>
      <p:grpSpPr>
        <a:xfrm>
          <a:off x="0" y="0"/>
          <a:ext cx="0" cy="0"/>
          <a:chOff x="0" y="0"/>
          <a:chExt cx="0" cy="0"/>
        </a:xfrm>
      </p:grpSpPr>
      <p:pic>
        <p:nvPicPr>
          <p:cNvPr id="6" name="Obraz 5" descr="Obraz zawierający mapa, tekst, atlas, diagram&#10;&#10;Zawartość wygenerowana przez sztuczną inteligencję może być niepoprawna.">
            <a:extLst>
              <a:ext uri="{FF2B5EF4-FFF2-40B4-BE49-F238E27FC236}">
                <a16:creationId xmlns:a16="http://schemas.microsoft.com/office/drawing/2014/main" id="{C5223C39-D645-6EA4-AFDD-A2C2AF29DB8C}"/>
              </a:ext>
            </a:extLst>
          </p:cNvPr>
          <p:cNvPicPr>
            <a:picLocks noChangeAspect="1"/>
          </p:cNvPicPr>
          <p:nvPr/>
        </p:nvPicPr>
        <p:blipFill>
          <a:blip r:embed="rId2"/>
          <a:stretch>
            <a:fillRect/>
          </a:stretch>
        </p:blipFill>
        <p:spPr>
          <a:xfrm>
            <a:off x="2964952" y="1235073"/>
            <a:ext cx="6053636" cy="5994971"/>
          </a:xfrm>
          <a:prstGeom prst="rect">
            <a:avLst/>
          </a:prstGeom>
        </p:spPr>
      </p:pic>
      <p:grpSp>
        <p:nvGrpSpPr>
          <p:cNvPr id="6146" name="Grupa 1">
            <a:extLst>
              <a:ext uri="{FF2B5EF4-FFF2-40B4-BE49-F238E27FC236}">
                <a16:creationId xmlns:a16="http://schemas.microsoft.com/office/drawing/2014/main" id="{5ABC642D-D13F-95B4-48C1-060538EE7CA8}"/>
              </a:ext>
            </a:extLst>
          </p:cNvPr>
          <p:cNvGrpSpPr>
            <a:grpSpLocks/>
          </p:cNvGrpSpPr>
          <p:nvPr/>
        </p:nvGrpSpPr>
        <p:grpSpPr bwMode="auto">
          <a:xfrm>
            <a:off x="-1284288" y="-128588"/>
            <a:ext cx="13476288" cy="668338"/>
            <a:chOff x="-1284937" y="-128255"/>
            <a:chExt cx="13476937" cy="668786"/>
          </a:xfrm>
        </p:grpSpPr>
        <p:cxnSp>
          <p:nvCxnSpPr>
            <p:cNvPr id="14" name="Łącznik prosty 5">
              <a:extLst>
                <a:ext uri="{FF2B5EF4-FFF2-40B4-BE49-F238E27FC236}">
                  <a16:creationId xmlns:a16="http://schemas.microsoft.com/office/drawing/2014/main" id="{2307402C-74C8-393F-3D25-78A14AE90714}"/>
                </a:ext>
              </a:extLst>
            </p:cNvPr>
            <p:cNvCxnSpPr>
              <a:cxnSpLocks/>
            </p:cNvCxnSpPr>
            <p:nvPr/>
          </p:nvCxnSpPr>
          <p:spPr>
            <a:xfrm>
              <a:off x="-587" y="540531"/>
              <a:ext cx="1219258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Tytuł 4">
              <a:extLst>
                <a:ext uri="{FF2B5EF4-FFF2-40B4-BE49-F238E27FC236}">
                  <a16:creationId xmlns:a16="http://schemas.microsoft.com/office/drawing/2014/main" id="{6E8FD763-CBF9-62B6-AB1D-549E87DF553E}"/>
                </a:ext>
              </a:extLst>
            </p:cNvPr>
            <p:cNvSpPr txBox="1">
              <a:spLocks/>
            </p:cNvSpPr>
            <p:nvPr/>
          </p:nvSpPr>
          <p:spPr>
            <a:xfrm>
              <a:off x="-1284937" y="-128255"/>
              <a:ext cx="9149204" cy="668786"/>
            </a:xfrm>
            <a:prstGeom prst="rect">
              <a:avLst/>
            </a:prstGeom>
          </p:spPr>
          <p:txBody>
            <a:bodyPr anchor="b">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defRPr/>
              </a:pPr>
              <a:r>
                <a:rPr lang="en-US" sz="4800" dirty="0">
                  <a:solidFill>
                    <a:srgbClr val="EBEBEB"/>
                  </a:solidFill>
                </a:rPr>
                <a:t>           </a:t>
              </a:r>
              <a:r>
                <a:rPr lang="pl-PL" sz="1800" b="1" dirty="0">
                  <a:solidFill>
                    <a:schemeClr val="bg1"/>
                  </a:solidFill>
                </a:rPr>
                <a:t>Komenda Powiatowa Państwowej Straży Pożarnej w Nowym Tomyślu</a:t>
              </a:r>
              <a:endParaRPr lang="en-US" sz="4800" b="1" dirty="0">
                <a:solidFill>
                  <a:schemeClr val="bg1"/>
                </a:solidFill>
              </a:endParaRPr>
            </a:p>
          </p:txBody>
        </p:sp>
      </p:grpSp>
      <p:sp>
        <p:nvSpPr>
          <p:cNvPr id="19" name="Tytuł 1">
            <a:extLst>
              <a:ext uri="{FF2B5EF4-FFF2-40B4-BE49-F238E27FC236}">
                <a16:creationId xmlns:a16="http://schemas.microsoft.com/office/drawing/2014/main" id="{1D127196-4CE5-7C06-5981-CA8777EA819F}"/>
              </a:ext>
            </a:extLst>
          </p:cNvPr>
          <p:cNvSpPr txBox="1">
            <a:spLocks/>
          </p:cNvSpPr>
          <p:nvPr/>
        </p:nvSpPr>
        <p:spPr>
          <a:xfrm>
            <a:off x="2883158" y="1235075"/>
            <a:ext cx="6135429" cy="581025"/>
          </a:xfrm>
          <a:prstGeom prst="rect">
            <a:avLst/>
          </a:prstGeom>
        </p:spPr>
        <p:txBody>
          <a:bodyPr anchor="b">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defRPr/>
            </a:pPr>
            <a:br>
              <a:rPr lang="pl-PL" dirty="0">
                <a:effectLst>
                  <a:outerShdw blurRad="38100" dist="38100" dir="2700000" algn="tl">
                    <a:srgbClr val="000000">
                      <a:alpha val="43137"/>
                    </a:srgbClr>
                  </a:outerShdw>
                </a:effectLst>
              </a:rPr>
            </a:br>
            <a:br>
              <a:rPr lang="pl-PL" dirty="0">
                <a:effectLst>
                  <a:outerShdw blurRad="38100" dist="38100" dir="2700000" algn="tl">
                    <a:srgbClr val="000000">
                      <a:alpha val="43137"/>
                    </a:srgbClr>
                  </a:outerShdw>
                </a:effectLst>
              </a:rPr>
            </a:br>
            <a:br>
              <a:rPr lang="pl-PL" dirty="0">
                <a:effectLst>
                  <a:outerShdw blurRad="38100" dist="38100" dir="2700000" algn="tl">
                    <a:srgbClr val="000000">
                      <a:alpha val="43137"/>
                    </a:srgbClr>
                  </a:outerShdw>
                </a:effectLst>
              </a:rPr>
            </a:br>
            <a:br>
              <a:rPr lang="pl-PL" dirty="0">
                <a:effectLst>
                  <a:outerShdw blurRad="38100" dist="38100" dir="2700000" algn="tl">
                    <a:srgbClr val="000000">
                      <a:alpha val="43137"/>
                    </a:srgbClr>
                  </a:outerShdw>
                </a:effectLst>
              </a:rPr>
            </a:br>
            <a:br>
              <a:rPr lang="pl-PL" dirty="0">
                <a:effectLst>
                  <a:outerShdw blurRad="38100" dist="38100" dir="2700000" algn="tl">
                    <a:srgbClr val="000000">
                      <a:alpha val="43137"/>
                    </a:srgbClr>
                  </a:outerShdw>
                </a:effectLst>
              </a:rPr>
            </a:br>
            <a:br>
              <a:rPr lang="pl-PL" dirty="0">
                <a:effectLst>
                  <a:outerShdw blurRad="38100" dist="38100" dir="2700000" algn="tl">
                    <a:srgbClr val="000000">
                      <a:alpha val="43137"/>
                    </a:srgbClr>
                  </a:outerShdw>
                </a:effectLst>
              </a:rPr>
            </a:br>
            <a:br>
              <a:rPr lang="pl-PL" sz="17600" dirty="0">
                <a:effectLst>
                  <a:outerShdw blurRad="38100" dist="38100" dir="2700000" algn="tl">
                    <a:srgbClr val="000000">
                      <a:alpha val="43137"/>
                    </a:srgbClr>
                  </a:outerShdw>
                </a:effectLst>
              </a:rPr>
            </a:br>
            <a:br>
              <a:rPr lang="pl-PL" sz="17600" dirty="0">
                <a:effectLst>
                  <a:outerShdw blurRad="38100" dist="38100" dir="2700000" algn="tl">
                    <a:srgbClr val="000000">
                      <a:alpha val="43137"/>
                    </a:srgbClr>
                  </a:outerShdw>
                </a:effectLst>
              </a:rPr>
            </a:br>
            <a:r>
              <a:rPr lang="pl-PL" sz="17600" dirty="0">
                <a:solidFill>
                  <a:srgbClr val="C00000"/>
                </a:solidFill>
                <a:effectLst>
                  <a:outerShdw blurRad="38100" dist="38100" dir="2700000" algn="tl">
                    <a:srgbClr val="000000">
                      <a:alpha val="43137"/>
                    </a:srgbClr>
                  </a:outerShdw>
                </a:effectLst>
                <a:latin typeface="+mn-lt"/>
              </a:rPr>
              <a:t>ZDARZENIA 2024 </a:t>
            </a:r>
            <a:br>
              <a:rPr lang="pl-PL" sz="17600" dirty="0">
                <a:solidFill>
                  <a:srgbClr val="C00000"/>
                </a:solidFill>
                <a:effectLst>
                  <a:outerShdw blurRad="38100" dist="38100" dir="2700000" algn="tl">
                    <a:srgbClr val="000000">
                      <a:alpha val="43137"/>
                    </a:srgbClr>
                  </a:outerShdw>
                </a:effectLst>
                <a:latin typeface="+mn-lt"/>
              </a:rPr>
            </a:br>
            <a:r>
              <a:rPr lang="pl-PL" sz="17600" dirty="0">
                <a:solidFill>
                  <a:srgbClr val="C00000"/>
                </a:solidFill>
                <a:effectLst>
                  <a:outerShdw blurRad="38100" dist="38100" dir="2700000" algn="tl">
                    <a:srgbClr val="000000">
                      <a:alpha val="43137"/>
                    </a:srgbClr>
                  </a:outerShdw>
                </a:effectLst>
                <a:latin typeface="+mn-lt"/>
              </a:rPr>
              <a:t>z podziałem na gminy</a:t>
            </a:r>
            <a:endParaRPr lang="en-US" sz="17600" dirty="0">
              <a:solidFill>
                <a:srgbClr val="C00000"/>
              </a:solidFill>
              <a:latin typeface="+mn-lt"/>
            </a:endParaRPr>
          </a:p>
        </p:txBody>
      </p:sp>
    </p:spTree>
    <p:extLst>
      <p:ext uri="{BB962C8B-B14F-4D97-AF65-F5344CB8AC3E}">
        <p14:creationId xmlns:p14="http://schemas.microsoft.com/office/powerpoint/2010/main" val="248682510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ole tekstowe 10">
            <a:extLst>
              <a:ext uri="{FF2B5EF4-FFF2-40B4-BE49-F238E27FC236}">
                <a16:creationId xmlns:a16="http://schemas.microsoft.com/office/drawing/2014/main" id="{3B908AB3-A93D-B3F3-76A6-53C4F7EFB0E8}"/>
              </a:ext>
            </a:extLst>
          </p:cNvPr>
          <p:cNvSpPr txBox="1"/>
          <p:nvPr/>
        </p:nvSpPr>
        <p:spPr>
          <a:xfrm>
            <a:off x="1069848" y="383544"/>
            <a:ext cx="9518904" cy="769441"/>
          </a:xfrm>
          <a:prstGeom prst="rect">
            <a:avLst/>
          </a:prstGeom>
          <a:noFill/>
        </p:spPr>
        <p:txBody>
          <a:bodyPr wrap="square" rtlCol="0">
            <a:spAutoFit/>
          </a:bodyPr>
          <a:lstStyle/>
          <a:p>
            <a:r>
              <a:rPr lang="pl-PL" sz="4400" dirty="0">
                <a:solidFill>
                  <a:srgbClr val="C00000"/>
                </a:solidFill>
                <a:effectLst>
                  <a:outerShdw blurRad="38100" dist="38100" dir="2700000" algn="tl">
                    <a:srgbClr val="000000">
                      <a:alpha val="43137"/>
                    </a:srgbClr>
                  </a:outerShdw>
                </a:effectLst>
              </a:rPr>
              <a:t>Współpraca ze służbami mundurowymi</a:t>
            </a:r>
          </a:p>
        </p:txBody>
      </p:sp>
      <p:pic>
        <p:nvPicPr>
          <p:cNvPr id="3" name="Obraz 2" descr="Obraz zawierający na wolnym powietrzu, ubrania, pojazd, Pojazd lądowy&#10;&#10;Zawartość wygenerowana przez sztuczną inteligencję może być niepoprawna.">
            <a:extLst>
              <a:ext uri="{FF2B5EF4-FFF2-40B4-BE49-F238E27FC236}">
                <a16:creationId xmlns:a16="http://schemas.microsoft.com/office/drawing/2014/main" id="{23CB32CE-C4B9-9247-B0E5-433A0560166E}"/>
              </a:ext>
            </a:extLst>
          </p:cNvPr>
          <p:cNvPicPr>
            <a:picLocks noChangeAspect="1"/>
          </p:cNvPicPr>
          <p:nvPr/>
        </p:nvPicPr>
        <p:blipFill>
          <a:blip r:embed="rId2"/>
          <a:stretch>
            <a:fillRect/>
          </a:stretch>
        </p:blipFill>
        <p:spPr>
          <a:xfrm>
            <a:off x="178193" y="1947525"/>
            <a:ext cx="5772240" cy="4329180"/>
          </a:xfrm>
          <a:prstGeom prst="rect">
            <a:avLst/>
          </a:prstGeom>
        </p:spPr>
      </p:pic>
      <p:pic>
        <p:nvPicPr>
          <p:cNvPr id="6" name="Obraz 5" descr="Obraz zawierający tekst, w pomieszczeniu, ściana, podłoga&#10;&#10;Zawartość wygenerowana przez sztuczną inteligencję może być niepoprawna.">
            <a:extLst>
              <a:ext uri="{FF2B5EF4-FFF2-40B4-BE49-F238E27FC236}">
                <a16:creationId xmlns:a16="http://schemas.microsoft.com/office/drawing/2014/main" id="{EE12F223-A3DA-2EA4-33F4-9E321BB6B337}"/>
              </a:ext>
            </a:extLst>
          </p:cNvPr>
          <p:cNvPicPr>
            <a:picLocks noChangeAspect="1"/>
          </p:cNvPicPr>
          <p:nvPr/>
        </p:nvPicPr>
        <p:blipFill>
          <a:blip r:embed="rId3"/>
          <a:stretch>
            <a:fillRect/>
          </a:stretch>
        </p:blipFill>
        <p:spPr>
          <a:xfrm>
            <a:off x="6031992" y="2242167"/>
            <a:ext cx="2804922" cy="3739896"/>
          </a:xfrm>
          <a:prstGeom prst="rect">
            <a:avLst/>
          </a:prstGeom>
        </p:spPr>
      </p:pic>
      <p:pic>
        <p:nvPicPr>
          <p:cNvPr id="10" name="Obraz 9" descr="Obraz zawierający na wolnym powietrzu, niebo, ubrania, obuwie&#10;&#10;Zawartość wygenerowana przez sztuczną inteligencję może być niepoprawna.">
            <a:extLst>
              <a:ext uri="{FF2B5EF4-FFF2-40B4-BE49-F238E27FC236}">
                <a16:creationId xmlns:a16="http://schemas.microsoft.com/office/drawing/2014/main" id="{037F100F-05BB-203A-63EA-949035877D0B}"/>
              </a:ext>
            </a:extLst>
          </p:cNvPr>
          <p:cNvPicPr>
            <a:picLocks noChangeAspect="1"/>
          </p:cNvPicPr>
          <p:nvPr/>
        </p:nvPicPr>
        <p:blipFill>
          <a:blip r:embed="rId4"/>
          <a:stretch>
            <a:fillRect/>
          </a:stretch>
        </p:blipFill>
        <p:spPr>
          <a:xfrm>
            <a:off x="9046489" y="2111630"/>
            <a:ext cx="2761536" cy="4535424"/>
          </a:xfrm>
          <a:prstGeom prst="rect">
            <a:avLst/>
          </a:prstGeom>
        </p:spPr>
      </p:pic>
    </p:spTree>
    <p:extLst>
      <p:ext uri="{BB962C8B-B14F-4D97-AF65-F5344CB8AC3E}">
        <p14:creationId xmlns:p14="http://schemas.microsoft.com/office/powerpoint/2010/main" val="37692546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9017C40-DDE7-9EF8-4A5E-124F6A4660A2}"/>
              </a:ext>
            </a:extLst>
          </p:cNvPr>
          <p:cNvSpPr>
            <a:spLocks noGrp="1"/>
          </p:cNvSpPr>
          <p:nvPr>
            <p:ph type="title"/>
          </p:nvPr>
        </p:nvSpPr>
        <p:spPr/>
        <p:txBody>
          <a:bodyPr/>
          <a:lstStyle/>
          <a:p>
            <a:pPr algn="ctr"/>
            <a:r>
              <a:rPr lang="pl-PL" dirty="0">
                <a:solidFill>
                  <a:srgbClr val="C00000"/>
                </a:solidFill>
                <a:effectLst>
                  <a:outerShdw blurRad="38100" dist="38100" dir="2700000" algn="tl">
                    <a:srgbClr val="000000">
                      <a:alpha val="43137"/>
                    </a:srgbClr>
                  </a:outerShdw>
                </a:effectLst>
                <a:latin typeface="+mn-lt"/>
              </a:rPr>
              <a:t>Ogólnopolski Turniej Wiedzy Pożarniczej 2024 - etap powiatowy</a:t>
            </a:r>
          </a:p>
        </p:txBody>
      </p:sp>
      <p:pic>
        <p:nvPicPr>
          <p:cNvPr id="2052" name="Picture 4" descr="Uczestnicy Ogólnopolskiego Turnieju Wiedzy Pożarniczej">
            <a:extLst>
              <a:ext uri="{FF2B5EF4-FFF2-40B4-BE49-F238E27FC236}">
                <a16:creationId xmlns:a16="http://schemas.microsoft.com/office/drawing/2014/main" id="{B555EDFB-5A09-3190-FEC9-71321E2010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976" y="1994027"/>
            <a:ext cx="5546513" cy="415988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 ">
            <a:extLst>
              <a:ext uri="{FF2B5EF4-FFF2-40B4-BE49-F238E27FC236}">
                <a16:creationId xmlns:a16="http://schemas.microsoft.com/office/drawing/2014/main" id="{7AB9942E-2AF5-979D-977B-1A63B38106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1408" y="1755965"/>
            <a:ext cx="6181344" cy="46360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004098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ytuł 1">
            <a:extLst>
              <a:ext uri="{FF2B5EF4-FFF2-40B4-BE49-F238E27FC236}">
                <a16:creationId xmlns:a16="http://schemas.microsoft.com/office/drawing/2014/main" id="{1AB083AF-03F0-E060-D811-5965FA0F415F}"/>
              </a:ext>
            </a:extLst>
          </p:cNvPr>
          <p:cNvSpPr txBox="1">
            <a:spLocks/>
          </p:cNvSpPr>
          <p:nvPr/>
        </p:nvSpPr>
        <p:spPr>
          <a:xfrm>
            <a:off x="0" y="236157"/>
            <a:ext cx="11976100" cy="1131887"/>
          </a:xfrm>
          <a:prstGeom prst="rect">
            <a:avLst/>
          </a:prstGeom>
        </p:spPr>
        <p:txBody>
          <a:bodyPr anchor="b">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defRPr/>
            </a:pPr>
            <a:br>
              <a:rPr lang="pl-PL" dirty="0">
                <a:effectLst>
                  <a:outerShdw blurRad="38100" dist="38100" dir="2700000" algn="tl">
                    <a:srgbClr val="000000">
                      <a:alpha val="43137"/>
                    </a:srgbClr>
                  </a:outerShdw>
                </a:effectLst>
              </a:rPr>
            </a:br>
            <a:br>
              <a:rPr lang="pl-PL" dirty="0">
                <a:effectLst>
                  <a:outerShdw blurRad="38100" dist="38100" dir="2700000" algn="tl">
                    <a:srgbClr val="000000">
                      <a:alpha val="43137"/>
                    </a:srgbClr>
                  </a:outerShdw>
                </a:effectLst>
              </a:rPr>
            </a:br>
            <a:br>
              <a:rPr lang="pl-PL" dirty="0">
                <a:effectLst>
                  <a:outerShdw blurRad="38100" dist="38100" dir="2700000" algn="tl">
                    <a:srgbClr val="000000">
                      <a:alpha val="43137"/>
                    </a:srgbClr>
                  </a:outerShdw>
                </a:effectLst>
              </a:rPr>
            </a:br>
            <a:br>
              <a:rPr lang="pl-PL" dirty="0">
                <a:effectLst>
                  <a:outerShdw blurRad="38100" dist="38100" dir="2700000" algn="tl">
                    <a:srgbClr val="000000">
                      <a:alpha val="43137"/>
                    </a:srgbClr>
                  </a:outerShdw>
                </a:effectLst>
              </a:rPr>
            </a:br>
            <a:br>
              <a:rPr lang="pl-PL" dirty="0">
                <a:effectLst>
                  <a:outerShdw blurRad="38100" dist="38100" dir="2700000" algn="tl">
                    <a:srgbClr val="000000">
                      <a:alpha val="43137"/>
                    </a:srgbClr>
                  </a:outerShdw>
                </a:effectLst>
              </a:rPr>
            </a:br>
            <a:br>
              <a:rPr lang="pl-PL" dirty="0">
                <a:effectLst>
                  <a:outerShdw blurRad="38100" dist="38100" dir="2700000" algn="tl">
                    <a:srgbClr val="000000">
                      <a:alpha val="43137"/>
                    </a:srgbClr>
                  </a:outerShdw>
                </a:effectLst>
              </a:rPr>
            </a:br>
            <a:br>
              <a:rPr lang="pl-PL" dirty="0">
                <a:effectLst>
                  <a:outerShdw blurRad="38100" dist="38100" dir="2700000" algn="tl">
                    <a:srgbClr val="000000">
                      <a:alpha val="43137"/>
                    </a:srgbClr>
                  </a:outerShdw>
                </a:effectLst>
              </a:rPr>
            </a:br>
            <a:br>
              <a:rPr lang="pl-PL" dirty="0">
                <a:effectLst>
                  <a:outerShdw blurRad="38100" dist="38100" dir="2700000" algn="tl">
                    <a:srgbClr val="000000">
                      <a:alpha val="43137"/>
                    </a:srgbClr>
                  </a:outerShdw>
                </a:effectLst>
              </a:rPr>
            </a:br>
            <a:r>
              <a:rPr lang="pl-PL" sz="26400" b="1" dirty="0">
                <a:solidFill>
                  <a:srgbClr val="C00000"/>
                </a:solidFill>
                <a:effectLst>
                  <a:outerShdw blurRad="38100" dist="38100" dir="2700000" algn="tl">
                    <a:srgbClr val="000000">
                      <a:alpha val="43137"/>
                    </a:srgbClr>
                  </a:outerShdw>
                </a:effectLst>
              </a:rPr>
              <a:t>PLANY NA 2025 rok …..</a:t>
            </a:r>
          </a:p>
        </p:txBody>
      </p:sp>
      <p:cxnSp>
        <p:nvCxnSpPr>
          <p:cNvPr id="7" name="Łącznik prosty 6">
            <a:extLst>
              <a:ext uri="{FF2B5EF4-FFF2-40B4-BE49-F238E27FC236}">
                <a16:creationId xmlns:a16="http://schemas.microsoft.com/office/drawing/2014/main" id="{F34E64E6-4AF1-8E90-9CD0-2CF8601305F5}"/>
              </a:ext>
            </a:extLst>
          </p:cNvPr>
          <p:cNvCxnSpPr>
            <a:cxnSpLocks/>
          </p:cNvCxnSpPr>
          <p:nvPr/>
        </p:nvCxnSpPr>
        <p:spPr>
          <a:xfrm>
            <a:off x="0" y="3090863"/>
            <a:ext cx="12192000" cy="158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aphicFrame>
        <p:nvGraphicFramePr>
          <p:cNvPr id="3" name="Obiekt 2">
            <a:extLst>
              <a:ext uri="{FF2B5EF4-FFF2-40B4-BE49-F238E27FC236}">
                <a16:creationId xmlns:a16="http://schemas.microsoft.com/office/drawing/2014/main" id="{923C84CE-D585-A75C-E285-653C7DB43A2E}"/>
              </a:ext>
            </a:extLst>
          </p:cNvPr>
          <p:cNvGraphicFramePr>
            <a:graphicFrameLocks noChangeAspect="1"/>
          </p:cNvGraphicFramePr>
          <p:nvPr>
            <p:extLst>
              <p:ext uri="{D42A27DB-BD31-4B8C-83A1-F6EECF244321}">
                <p14:modId xmlns:p14="http://schemas.microsoft.com/office/powerpoint/2010/main" val="701774897"/>
              </p:ext>
            </p:extLst>
          </p:nvPr>
        </p:nvGraphicFramePr>
        <p:xfrm>
          <a:off x="6391656" y="2825046"/>
          <a:ext cx="5704422" cy="4032953"/>
        </p:xfrm>
        <a:graphic>
          <a:graphicData uri="http://schemas.openxmlformats.org/presentationml/2006/ole">
            <mc:AlternateContent xmlns:mc="http://schemas.openxmlformats.org/markup-compatibility/2006">
              <mc:Choice xmlns:v="urn:schemas-microsoft-com:vml" Requires="v">
                <p:oleObj name="Acrobat Document" r:id="rId2" imgW="11343840" imgH="8020014" progId="Acrobat.Document.DC">
                  <p:embed/>
                </p:oleObj>
              </mc:Choice>
              <mc:Fallback>
                <p:oleObj name="Acrobat Document" r:id="rId2" imgW="11343840" imgH="8020014" progId="Acrobat.Document.DC">
                  <p:embed/>
                  <p:pic>
                    <p:nvPicPr>
                      <p:cNvPr id="3" name="Obiekt 2">
                        <a:extLst>
                          <a:ext uri="{FF2B5EF4-FFF2-40B4-BE49-F238E27FC236}">
                            <a16:creationId xmlns:a16="http://schemas.microsoft.com/office/drawing/2014/main" id="{A8525350-C65F-9883-7004-18997DFA14D5}"/>
                          </a:ext>
                        </a:extLst>
                      </p:cNvPr>
                      <p:cNvPicPr/>
                      <p:nvPr/>
                    </p:nvPicPr>
                    <p:blipFill>
                      <a:blip r:embed="rId3"/>
                      <a:stretch>
                        <a:fillRect/>
                      </a:stretch>
                    </p:blipFill>
                    <p:spPr>
                      <a:xfrm>
                        <a:off x="6391656" y="2825046"/>
                        <a:ext cx="5704422" cy="4032953"/>
                      </a:xfrm>
                      <a:prstGeom prst="rect">
                        <a:avLst/>
                      </a:prstGeom>
                    </p:spPr>
                  </p:pic>
                </p:oleObj>
              </mc:Fallback>
            </mc:AlternateContent>
          </a:graphicData>
        </a:graphic>
      </p:graphicFrame>
      <p:pic>
        <p:nvPicPr>
          <p:cNvPr id="2" name="Obraz 1" descr="Obraz zawierający Modelarstwo redukcyjne, pojazd, trawa, na wolnym powietrzu&#10;&#10;Opis wygenerowany automatycznie">
            <a:extLst>
              <a:ext uri="{FF2B5EF4-FFF2-40B4-BE49-F238E27FC236}">
                <a16:creationId xmlns:a16="http://schemas.microsoft.com/office/drawing/2014/main" id="{A8EEF7B3-4679-4A0D-EEE6-7E28309447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507" y="1797878"/>
            <a:ext cx="6999822" cy="3935346"/>
          </a:xfrm>
          <a:prstGeom prst="rect">
            <a:avLst/>
          </a:prstGeom>
        </p:spPr>
      </p:pic>
    </p:spTree>
  </p:cSld>
  <p:clrMapOvr>
    <a:overrideClrMapping bg1="lt1" tx1="dk1" bg2="lt2" tx2="dk2" accent1="accent1" accent2="accent2" accent3="accent3" accent4="accent4" accent5="accent5" accent6="accent6" hlink="hlink" folHlink="folHlink"/>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BABD5E-6511-98CC-C9E5-7400E0A455F5}"/>
            </a:ext>
          </a:extLst>
        </p:cNvPr>
        <p:cNvGrpSpPr/>
        <p:nvPr/>
      </p:nvGrpSpPr>
      <p:grpSpPr>
        <a:xfrm>
          <a:off x="0" y="0"/>
          <a:ext cx="0" cy="0"/>
          <a:chOff x="0" y="0"/>
          <a:chExt cx="0" cy="0"/>
        </a:xfrm>
      </p:grpSpPr>
      <p:pic>
        <p:nvPicPr>
          <p:cNvPr id="51202" name="Obraz 2">
            <a:extLst>
              <a:ext uri="{FF2B5EF4-FFF2-40B4-BE49-F238E27FC236}">
                <a16:creationId xmlns:a16="http://schemas.microsoft.com/office/drawing/2014/main" id="{A7A67826-A580-C639-45E7-A8AF58B377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13975" y="300038"/>
            <a:ext cx="1573213" cy="202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ytuł 1">
            <a:extLst>
              <a:ext uri="{FF2B5EF4-FFF2-40B4-BE49-F238E27FC236}">
                <a16:creationId xmlns:a16="http://schemas.microsoft.com/office/drawing/2014/main" id="{4EC0B33C-C0F9-2122-942C-6143B31AF6F7}"/>
              </a:ext>
            </a:extLst>
          </p:cNvPr>
          <p:cNvSpPr txBox="1">
            <a:spLocks/>
          </p:cNvSpPr>
          <p:nvPr/>
        </p:nvSpPr>
        <p:spPr>
          <a:xfrm>
            <a:off x="-376682" y="1577976"/>
            <a:ext cx="11976100" cy="1131887"/>
          </a:xfrm>
          <a:prstGeom prst="rect">
            <a:avLst/>
          </a:prstGeom>
        </p:spPr>
        <p:txBody>
          <a:bodyPr anchor="b">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defRPr/>
            </a:pPr>
            <a:br>
              <a:rPr lang="pl-PL" dirty="0">
                <a:effectLst>
                  <a:outerShdw blurRad="38100" dist="38100" dir="2700000" algn="tl">
                    <a:srgbClr val="000000">
                      <a:alpha val="43137"/>
                    </a:srgbClr>
                  </a:outerShdw>
                </a:effectLst>
              </a:rPr>
            </a:br>
            <a:br>
              <a:rPr lang="pl-PL" dirty="0">
                <a:effectLst>
                  <a:outerShdw blurRad="38100" dist="38100" dir="2700000" algn="tl">
                    <a:srgbClr val="000000">
                      <a:alpha val="43137"/>
                    </a:srgbClr>
                  </a:outerShdw>
                </a:effectLst>
              </a:rPr>
            </a:br>
            <a:br>
              <a:rPr lang="pl-PL" dirty="0">
                <a:effectLst>
                  <a:outerShdw blurRad="38100" dist="38100" dir="2700000" algn="tl">
                    <a:srgbClr val="000000">
                      <a:alpha val="43137"/>
                    </a:srgbClr>
                  </a:outerShdw>
                </a:effectLst>
              </a:rPr>
            </a:br>
            <a:br>
              <a:rPr lang="pl-PL" dirty="0">
                <a:effectLst>
                  <a:outerShdw blurRad="38100" dist="38100" dir="2700000" algn="tl">
                    <a:srgbClr val="000000">
                      <a:alpha val="43137"/>
                    </a:srgbClr>
                  </a:outerShdw>
                </a:effectLst>
              </a:rPr>
            </a:br>
            <a:br>
              <a:rPr lang="pl-PL" dirty="0">
                <a:effectLst>
                  <a:outerShdw blurRad="38100" dist="38100" dir="2700000" algn="tl">
                    <a:srgbClr val="000000">
                      <a:alpha val="43137"/>
                    </a:srgbClr>
                  </a:outerShdw>
                </a:effectLst>
              </a:rPr>
            </a:br>
            <a:br>
              <a:rPr lang="pl-PL" dirty="0">
                <a:effectLst>
                  <a:outerShdw blurRad="38100" dist="38100" dir="2700000" algn="tl">
                    <a:srgbClr val="000000">
                      <a:alpha val="43137"/>
                    </a:srgbClr>
                  </a:outerShdw>
                </a:effectLst>
              </a:rPr>
            </a:br>
            <a:br>
              <a:rPr lang="pl-PL" dirty="0">
                <a:effectLst>
                  <a:outerShdw blurRad="38100" dist="38100" dir="2700000" algn="tl">
                    <a:srgbClr val="000000">
                      <a:alpha val="43137"/>
                    </a:srgbClr>
                  </a:outerShdw>
                </a:effectLst>
              </a:rPr>
            </a:br>
            <a:br>
              <a:rPr lang="pl-PL" dirty="0">
                <a:effectLst>
                  <a:outerShdw blurRad="38100" dist="38100" dir="2700000" algn="tl">
                    <a:srgbClr val="000000">
                      <a:alpha val="43137"/>
                    </a:srgbClr>
                  </a:outerShdw>
                </a:effectLst>
              </a:rPr>
            </a:br>
            <a:r>
              <a:rPr lang="pl-PL" sz="26400" b="1" dirty="0">
                <a:solidFill>
                  <a:srgbClr val="C00000"/>
                </a:solidFill>
                <a:effectLst>
                  <a:outerShdw blurRad="38100" dist="38100" dir="2700000" algn="tl">
                    <a:srgbClr val="000000">
                      <a:alpha val="43137"/>
                    </a:srgbClr>
                  </a:outerShdw>
                </a:effectLst>
              </a:rPr>
              <a:t>PODSUMOWANIE</a:t>
            </a:r>
          </a:p>
        </p:txBody>
      </p:sp>
      <p:cxnSp>
        <p:nvCxnSpPr>
          <p:cNvPr id="7" name="Łącznik prosty 6">
            <a:extLst>
              <a:ext uri="{FF2B5EF4-FFF2-40B4-BE49-F238E27FC236}">
                <a16:creationId xmlns:a16="http://schemas.microsoft.com/office/drawing/2014/main" id="{40DF38AC-0649-AE8F-3AE9-03F17A363F0F}"/>
              </a:ext>
            </a:extLst>
          </p:cNvPr>
          <p:cNvCxnSpPr>
            <a:cxnSpLocks/>
          </p:cNvCxnSpPr>
          <p:nvPr/>
        </p:nvCxnSpPr>
        <p:spPr>
          <a:xfrm>
            <a:off x="0" y="3090863"/>
            <a:ext cx="12192000" cy="158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2" name="Obraz 1" descr="Obraz zawierający na wolnym powietrzu, budynek, niebo, okno&#10;&#10;Opis wygenerowany automatycznie">
            <a:extLst>
              <a:ext uri="{FF2B5EF4-FFF2-40B4-BE49-F238E27FC236}">
                <a16:creationId xmlns:a16="http://schemas.microsoft.com/office/drawing/2014/main" id="{CAA669E5-725E-7E6B-C3E7-45D0F9250E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190" y="3199640"/>
            <a:ext cx="10211620" cy="3245617"/>
          </a:xfrm>
          <a:prstGeom prst="rect">
            <a:avLst/>
          </a:prstGeom>
        </p:spPr>
      </p:pic>
    </p:spTree>
    <p:extLst>
      <p:ext uri="{BB962C8B-B14F-4D97-AF65-F5344CB8AC3E}">
        <p14:creationId xmlns:p14="http://schemas.microsoft.com/office/powerpoint/2010/main" val="242285650"/>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FA3ADCB-DAAB-6709-8048-1EE08ED76C3E}"/>
              </a:ext>
            </a:extLst>
          </p:cNvPr>
          <p:cNvSpPr>
            <a:spLocks noGrp="1"/>
          </p:cNvSpPr>
          <p:nvPr>
            <p:ph type="title"/>
          </p:nvPr>
        </p:nvSpPr>
        <p:spPr>
          <a:xfrm>
            <a:off x="838200" y="365126"/>
            <a:ext cx="10515600" cy="1054100"/>
          </a:xfrm>
        </p:spPr>
        <p:txBody>
          <a:bodyPr/>
          <a:lstStyle/>
          <a:p>
            <a:pPr algn="ctr"/>
            <a:r>
              <a:rPr lang="pl-PL" sz="3600" b="1" dirty="0">
                <a:solidFill>
                  <a:srgbClr val="C00000"/>
                </a:solidFill>
                <a:latin typeface="+mn-lt"/>
              </a:rPr>
              <a:t>Udział strażaków OSP i PSP w zdarzeniach, straty, uratowane mienie, czas trwania działań w roku 2024</a:t>
            </a:r>
          </a:p>
        </p:txBody>
      </p:sp>
      <p:graphicFrame>
        <p:nvGraphicFramePr>
          <p:cNvPr id="4" name="Symbol zastępczy zawartości 3">
            <a:extLst>
              <a:ext uri="{FF2B5EF4-FFF2-40B4-BE49-F238E27FC236}">
                <a16:creationId xmlns:a16="http://schemas.microsoft.com/office/drawing/2014/main" id="{CB48544D-A4A1-B58D-E25C-1D3C2FF31A06}"/>
              </a:ext>
            </a:extLst>
          </p:cNvPr>
          <p:cNvGraphicFramePr>
            <a:graphicFrameLocks noGrp="1"/>
          </p:cNvGraphicFramePr>
          <p:nvPr>
            <p:ph sz="quarter" idx="13"/>
            <p:extLst>
              <p:ext uri="{D42A27DB-BD31-4B8C-83A1-F6EECF244321}">
                <p14:modId xmlns:p14="http://schemas.microsoft.com/office/powerpoint/2010/main" val="117828705"/>
              </p:ext>
            </p:extLst>
          </p:nvPr>
        </p:nvGraphicFramePr>
        <p:xfrm>
          <a:off x="838200" y="1476196"/>
          <a:ext cx="10182223" cy="2086536"/>
        </p:xfrm>
        <a:graphic>
          <a:graphicData uri="http://schemas.openxmlformats.org/drawingml/2006/table">
            <a:tbl>
              <a:tblPr firstRow="1" firstCol="1" bandRow="1"/>
              <a:tblGrid>
                <a:gridCol w="1634459">
                  <a:extLst>
                    <a:ext uri="{9D8B030D-6E8A-4147-A177-3AD203B41FA5}">
                      <a16:colId xmlns:a16="http://schemas.microsoft.com/office/drawing/2014/main" val="3372864948"/>
                    </a:ext>
                  </a:extLst>
                </a:gridCol>
                <a:gridCol w="1296819">
                  <a:extLst>
                    <a:ext uri="{9D8B030D-6E8A-4147-A177-3AD203B41FA5}">
                      <a16:colId xmlns:a16="http://schemas.microsoft.com/office/drawing/2014/main" val="2999245619"/>
                    </a:ext>
                  </a:extLst>
                </a:gridCol>
                <a:gridCol w="1243080">
                  <a:extLst>
                    <a:ext uri="{9D8B030D-6E8A-4147-A177-3AD203B41FA5}">
                      <a16:colId xmlns:a16="http://schemas.microsoft.com/office/drawing/2014/main" val="3481401598"/>
                    </a:ext>
                  </a:extLst>
                </a:gridCol>
                <a:gridCol w="1694916">
                  <a:extLst>
                    <a:ext uri="{9D8B030D-6E8A-4147-A177-3AD203B41FA5}">
                      <a16:colId xmlns:a16="http://schemas.microsoft.com/office/drawing/2014/main" val="4146718640"/>
                    </a:ext>
                  </a:extLst>
                </a:gridCol>
                <a:gridCol w="1719311">
                  <a:extLst>
                    <a:ext uri="{9D8B030D-6E8A-4147-A177-3AD203B41FA5}">
                      <a16:colId xmlns:a16="http://schemas.microsoft.com/office/drawing/2014/main" val="2229508004"/>
                    </a:ext>
                  </a:extLst>
                </a:gridCol>
                <a:gridCol w="1296819">
                  <a:extLst>
                    <a:ext uri="{9D8B030D-6E8A-4147-A177-3AD203B41FA5}">
                      <a16:colId xmlns:a16="http://schemas.microsoft.com/office/drawing/2014/main" val="1316389348"/>
                    </a:ext>
                  </a:extLst>
                </a:gridCol>
                <a:gridCol w="1296819">
                  <a:extLst>
                    <a:ext uri="{9D8B030D-6E8A-4147-A177-3AD203B41FA5}">
                      <a16:colId xmlns:a16="http://schemas.microsoft.com/office/drawing/2014/main" val="4093886584"/>
                    </a:ext>
                  </a:extLst>
                </a:gridCol>
              </a:tblGrid>
              <a:tr h="577220">
                <a:tc>
                  <a:txBody>
                    <a:bodyPr/>
                    <a:lstStyle/>
                    <a:p>
                      <a:pPr algn="ctr"/>
                      <a:r>
                        <a:rPr lang="pl-PL" sz="900" b="1" dirty="0">
                          <a:solidFill>
                            <a:schemeClr val="bg1"/>
                          </a:solidFill>
                          <a:effectLst/>
                          <a:latin typeface="Arial" panose="020B0604020202020204" pitchFamily="34" charset="0"/>
                          <a:ea typeface="Times New Roman" panose="02020603050405020304" pitchFamily="18" charset="0"/>
                        </a:rPr>
                        <a:t>Gmina</a:t>
                      </a:r>
                      <a:endParaRPr lang="pl-PL" sz="1000" dirty="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pl-PL" sz="900" b="1" dirty="0">
                          <a:solidFill>
                            <a:schemeClr val="bg1"/>
                          </a:solidFill>
                          <a:effectLst/>
                          <a:latin typeface="Arial" panose="020B0604020202020204" pitchFamily="34" charset="0"/>
                          <a:ea typeface="Times New Roman" panose="02020603050405020304" pitchFamily="18" charset="0"/>
                        </a:rPr>
                        <a:t>Ilość zdarzeń</a:t>
                      </a:r>
                      <a:endParaRPr lang="pl-PL" sz="1000" dirty="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pl-PL" sz="900" b="1">
                          <a:solidFill>
                            <a:schemeClr val="bg1"/>
                          </a:solidFill>
                          <a:effectLst/>
                          <a:latin typeface="Arial" panose="020B0604020202020204" pitchFamily="34" charset="0"/>
                          <a:ea typeface="Times New Roman" panose="02020603050405020304" pitchFamily="18" charset="0"/>
                        </a:rPr>
                        <a:t>Straty (tys.)</a:t>
                      </a:r>
                      <a:endParaRPr lang="pl-PL" sz="100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pl-PL" sz="900" b="1">
                          <a:solidFill>
                            <a:schemeClr val="bg1"/>
                          </a:solidFill>
                          <a:effectLst/>
                          <a:latin typeface="Arial" panose="020B0604020202020204" pitchFamily="34" charset="0"/>
                          <a:ea typeface="Times New Roman" panose="02020603050405020304" pitchFamily="18" charset="0"/>
                        </a:rPr>
                        <a:t>Wartość mienia uratowanego (tys.)</a:t>
                      </a:r>
                      <a:endParaRPr lang="pl-PL" sz="100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pl-PL" sz="900" b="1">
                          <a:solidFill>
                            <a:schemeClr val="bg1"/>
                          </a:solidFill>
                          <a:effectLst/>
                          <a:latin typeface="Arial" panose="020B0604020202020204" pitchFamily="34" charset="0"/>
                          <a:ea typeface="Times New Roman" panose="02020603050405020304" pitchFamily="18" charset="0"/>
                        </a:rPr>
                        <a:t>Udział członków OSP</a:t>
                      </a:r>
                      <a:endParaRPr lang="pl-PL" sz="100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pl-PL" sz="900" b="1">
                          <a:solidFill>
                            <a:schemeClr val="bg1"/>
                          </a:solidFill>
                          <a:effectLst/>
                          <a:latin typeface="Arial" panose="020B0604020202020204" pitchFamily="34" charset="0"/>
                          <a:ea typeface="Times New Roman" panose="02020603050405020304" pitchFamily="18" charset="0"/>
                        </a:rPr>
                        <a:t>Udział strażaków PSP</a:t>
                      </a:r>
                      <a:endParaRPr lang="pl-PL" sz="100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pl-PL" sz="900" b="1" dirty="0">
                          <a:solidFill>
                            <a:schemeClr val="bg1"/>
                          </a:solidFill>
                          <a:effectLst/>
                          <a:latin typeface="Arial" panose="020B0604020202020204" pitchFamily="34" charset="0"/>
                          <a:ea typeface="Times New Roman" panose="02020603050405020304" pitchFamily="18" charset="0"/>
                        </a:rPr>
                        <a:t>Łączny czas trwania akcji (godz.)</a:t>
                      </a:r>
                      <a:endParaRPr lang="pl-PL" sz="1000" dirty="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99443960"/>
                  </a:ext>
                </a:extLst>
              </a:tr>
              <a:tr h="229568">
                <a:tc>
                  <a:txBody>
                    <a:bodyPr/>
                    <a:lstStyle/>
                    <a:p>
                      <a:pPr algn="ctr"/>
                      <a:r>
                        <a:rPr lang="pl-PL" sz="1000" b="1">
                          <a:solidFill>
                            <a:schemeClr val="bg1"/>
                          </a:solidFill>
                          <a:effectLst/>
                          <a:latin typeface="Arial" panose="020B0604020202020204" pitchFamily="34" charset="0"/>
                          <a:ea typeface="Times New Roman" panose="02020603050405020304" pitchFamily="18" charset="0"/>
                        </a:rPr>
                        <a:t>Kuślin</a:t>
                      </a:r>
                      <a:endParaRPr lang="pl-PL" sz="100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pl-PL" sz="1200" b="1" dirty="0">
                          <a:solidFill>
                            <a:schemeClr val="bg1"/>
                          </a:solidFill>
                          <a:effectLst/>
                          <a:latin typeface="Arial" panose="020B0604020202020204" pitchFamily="34" charset="0"/>
                          <a:ea typeface="Times New Roman" panose="02020603050405020304" pitchFamily="18" charset="0"/>
                        </a:rPr>
                        <a:t>104</a:t>
                      </a:r>
                      <a:endParaRPr lang="pl-PL" sz="1000" dirty="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pl-PL" sz="1200" dirty="0">
                          <a:solidFill>
                            <a:schemeClr val="bg1"/>
                          </a:solidFill>
                          <a:effectLst/>
                          <a:latin typeface="Arial" panose="020B0604020202020204" pitchFamily="34" charset="0"/>
                          <a:ea typeface="Times New Roman" panose="02020603050405020304" pitchFamily="18" charset="0"/>
                        </a:rPr>
                        <a:t>1118</a:t>
                      </a:r>
                      <a:endParaRPr lang="pl-PL" sz="1000" dirty="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pl-PL" sz="1200" dirty="0">
                          <a:solidFill>
                            <a:schemeClr val="bg1"/>
                          </a:solidFill>
                          <a:effectLst/>
                          <a:latin typeface="Arial" panose="020B0604020202020204" pitchFamily="34" charset="0"/>
                          <a:ea typeface="Times New Roman" panose="02020603050405020304" pitchFamily="18" charset="0"/>
                        </a:rPr>
                        <a:t>1615</a:t>
                      </a:r>
                      <a:endParaRPr lang="pl-PL" sz="1000" dirty="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pl-PL" sz="1200" dirty="0">
                          <a:solidFill>
                            <a:schemeClr val="bg1"/>
                          </a:solidFill>
                          <a:effectLst/>
                          <a:latin typeface="Arial" panose="020B0604020202020204" pitchFamily="34" charset="0"/>
                          <a:ea typeface="Times New Roman" panose="02020603050405020304" pitchFamily="18" charset="0"/>
                        </a:rPr>
                        <a:t>768</a:t>
                      </a:r>
                      <a:endParaRPr lang="pl-PL" sz="1000" dirty="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pl-PL" sz="1200" dirty="0">
                          <a:solidFill>
                            <a:schemeClr val="bg1"/>
                          </a:solidFill>
                          <a:effectLst/>
                          <a:latin typeface="Arial" panose="020B0604020202020204" pitchFamily="34" charset="0"/>
                          <a:ea typeface="Times New Roman" panose="02020603050405020304" pitchFamily="18" charset="0"/>
                        </a:rPr>
                        <a:t>207</a:t>
                      </a:r>
                      <a:endParaRPr lang="pl-PL" sz="1000" dirty="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pl-PL" sz="1200" dirty="0">
                          <a:solidFill>
                            <a:schemeClr val="bg1"/>
                          </a:solidFill>
                          <a:effectLst/>
                          <a:latin typeface="Arial" panose="020B0604020202020204" pitchFamily="34" charset="0"/>
                          <a:ea typeface="Times New Roman" panose="02020603050405020304" pitchFamily="18" charset="0"/>
                        </a:rPr>
                        <a:t>123</a:t>
                      </a:r>
                      <a:endParaRPr lang="pl-PL" sz="1000" dirty="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97460217"/>
                  </a:ext>
                </a:extLst>
              </a:tr>
              <a:tr h="209959">
                <a:tc>
                  <a:txBody>
                    <a:bodyPr/>
                    <a:lstStyle/>
                    <a:p>
                      <a:pPr algn="ctr"/>
                      <a:r>
                        <a:rPr lang="pl-PL" sz="1000" b="1">
                          <a:solidFill>
                            <a:schemeClr val="bg1"/>
                          </a:solidFill>
                          <a:effectLst/>
                          <a:latin typeface="Arial" panose="020B0604020202020204" pitchFamily="34" charset="0"/>
                          <a:ea typeface="Times New Roman" panose="02020603050405020304" pitchFamily="18" charset="0"/>
                        </a:rPr>
                        <a:t>Lwówek</a:t>
                      </a:r>
                      <a:endParaRPr lang="pl-PL" sz="100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pl-PL" sz="1200" b="1" dirty="0">
                          <a:solidFill>
                            <a:schemeClr val="bg1"/>
                          </a:solidFill>
                          <a:effectLst/>
                          <a:latin typeface="Arial" panose="020B0604020202020204" pitchFamily="34" charset="0"/>
                          <a:ea typeface="Times New Roman" panose="02020603050405020304" pitchFamily="18" charset="0"/>
                        </a:rPr>
                        <a:t>124</a:t>
                      </a:r>
                      <a:endParaRPr lang="pl-PL" sz="1000" dirty="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pl-PL" sz="1200" dirty="0">
                          <a:solidFill>
                            <a:schemeClr val="bg1"/>
                          </a:solidFill>
                          <a:effectLst/>
                          <a:latin typeface="Arial" panose="020B0604020202020204" pitchFamily="34" charset="0"/>
                          <a:ea typeface="Times New Roman" panose="02020603050405020304" pitchFamily="18" charset="0"/>
                        </a:rPr>
                        <a:t>1883,1</a:t>
                      </a:r>
                      <a:endParaRPr lang="pl-PL" sz="1000" dirty="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pl-PL" sz="1200" dirty="0">
                          <a:solidFill>
                            <a:schemeClr val="bg1"/>
                          </a:solidFill>
                          <a:effectLst/>
                          <a:latin typeface="Arial" panose="020B0604020202020204" pitchFamily="34" charset="0"/>
                          <a:ea typeface="Times New Roman" panose="02020603050405020304" pitchFamily="18" charset="0"/>
                        </a:rPr>
                        <a:t>5491</a:t>
                      </a:r>
                      <a:endParaRPr lang="pl-PL" sz="1000" dirty="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pl-PL" sz="1200" dirty="0">
                          <a:solidFill>
                            <a:schemeClr val="bg1"/>
                          </a:solidFill>
                          <a:effectLst/>
                          <a:latin typeface="Arial" panose="020B0604020202020204" pitchFamily="34" charset="0"/>
                          <a:ea typeface="Times New Roman" panose="02020603050405020304" pitchFamily="18" charset="0"/>
                        </a:rPr>
                        <a:t>1049</a:t>
                      </a:r>
                      <a:endParaRPr lang="pl-PL" sz="1000" dirty="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pl-PL" sz="1200" dirty="0">
                          <a:solidFill>
                            <a:schemeClr val="bg1"/>
                          </a:solidFill>
                          <a:effectLst/>
                          <a:latin typeface="Arial" panose="020B0604020202020204" pitchFamily="34" charset="0"/>
                          <a:ea typeface="Times New Roman" panose="02020603050405020304" pitchFamily="18" charset="0"/>
                        </a:rPr>
                        <a:t>289</a:t>
                      </a:r>
                      <a:endParaRPr lang="pl-PL" sz="1000" dirty="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pl-PL" sz="1200" dirty="0">
                          <a:solidFill>
                            <a:schemeClr val="bg1"/>
                          </a:solidFill>
                          <a:effectLst/>
                          <a:latin typeface="Arial" panose="020B0604020202020204" pitchFamily="34" charset="0"/>
                          <a:ea typeface="Times New Roman" panose="02020603050405020304" pitchFamily="18" charset="0"/>
                        </a:rPr>
                        <a:t>177</a:t>
                      </a:r>
                      <a:endParaRPr lang="pl-PL" sz="1000" dirty="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72779161"/>
                  </a:ext>
                </a:extLst>
              </a:tr>
              <a:tr h="209959">
                <a:tc>
                  <a:txBody>
                    <a:bodyPr/>
                    <a:lstStyle/>
                    <a:p>
                      <a:pPr algn="ctr"/>
                      <a:r>
                        <a:rPr lang="pl-PL" sz="1000" b="1">
                          <a:solidFill>
                            <a:schemeClr val="bg1"/>
                          </a:solidFill>
                          <a:effectLst/>
                          <a:latin typeface="Arial" panose="020B0604020202020204" pitchFamily="34" charset="0"/>
                          <a:ea typeface="Times New Roman" panose="02020603050405020304" pitchFamily="18" charset="0"/>
                        </a:rPr>
                        <a:t>Miedzichowo</a:t>
                      </a:r>
                      <a:endParaRPr lang="pl-PL" sz="100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pl-PL" sz="1200" b="1" dirty="0">
                          <a:solidFill>
                            <a:schemeClr val="bg1"/>
                          </a:solidFill>
                          <a:effectLst/>
                          <a:latin typeface="Arial" panose="020B0604020202020204" pitchFamily="34" charset="0"/>
                          <a:ea typeface="Times New Roman" panose="02020603050405020304" pitchFamily="18" charset="0"/>
                        </a:rPr>
                        <a:t>74</a:t>
                      </a:r>
                      <a:endParaRPr lang="pl-PL" sz="1000" dirty="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pl-PL" sz="1200" dirty="0">
                          <a:solidFill>
                            <a:schemeClr val="bg1"/>
                          </a:solidFill>
                          <a:effectLst/>
                          <a:latin typeface="Arial" panose="020B0604020202020204" pitchFamily="34" charset="0"/>
                          <a:ea typeface="Times New Roman" panose="02020603050405020304" pitchFamily="18" charset="0"/>
                        </a:rPr>
                        <a:t>1 880,5</a:t>
                      </a:r>
                      <a:endParaRPr lang="pl-PL" sz="1000" dirty="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pl-PL" sz="1200" dirty="0">
                          <a:solidFill>
                            <a:schemeClr val="bg1"/>
                          </a:solidFill>
                          <a:effectLst/>
                          <a:latin typeface="Arial" panose="020B0604020202020204" pitchFamily="34" charset="0"/>
                          <a:ea typeface="Times New Roman" panose="02020603050405020304" pitchFamily="18" charset="0"/>
                        </a:rPr>
                        <a:t>5900</a:t>
                      </a:r>
                      <a:endParaRPr lang="pl-PL" sz="1000" dirty="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pl-PL" sz="1200" dirty="0">
                          <a:solidFill>
                            <a:schemeClr val="bg1"/>
                          </a:solidFill>
                          <a:effectLst/>
                          <a:latin typeface="Arial" panose="020B0604020202020204" pitchFamily="34" charset="0"/>
                          <a:ea typeface="Times New Roman" panose="02020603050405020304" pitchFamily="18" charset="0"/>
                        </a:rPr>
                        <a:t>585</a:t>
                      </a:r>
                      <a:endParaRPr lang="pl-PL" sz="1000" dirty="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pl-PL" sz="1200" dirty="0">
                          <a:solidFill>
                            <a:schemeClr val="bg1"/>
                          </a:solidFill>
                          <a:effectLst/>
                          <a:latin typeface="Arial" panose="020B0604020202020204" pitchFamily="34" charset="0"/>
                          <a:ea typeface="Times New Roman" panose="02020603050405020304" pitchFamily="18" charset="0"/>
                        </a:rPr>
                        <a:t>211</a:t>
                      </a:r>
                      <a:endParaRPr lang="pl-PL" sz="1000" dirty="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pl-PL" sz="1200" dirty="0">
                          <a:solidFill>
                            <a:schemeClr val="bg1"/>
                          </a:solidFill>
                          <a:effectLst/>
                          <a:latin typeface="Arial" panose="020B0604020202020204" pitchFamily="34" charset="0"/>
                          <a:ea typeface="Times New Roman" panose="02020603050405020304" pitchFamily="18" charset="0"/>
                        </a:rPr>
                        <a:t>83</a:t>
                      </a:r>
                      <a:endParaRPr lang="pl-PL" sz="1000" dirty="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19577668"/>
                  </a:ext>
                </a:extLst>
              </a:tr>
              <a:tr h="209959">
                <a:tc>
                  <a:txBody>
                    <a:bodyPr/>
                    <a:lstStyle/>
                    <a:p>
                      <a:pPr algn="ctr"/>
                      <a:r>
                        <a:rPr lang="pl-PL" sz="1000" b="1">
                          <a:solidFill>
                            <a:schemeClr val="bg1"/>
                          </a:solidFill>
                          <a:effectLst/>
                          <a:latin typeface="Arial" panose="020B0604020202020204" pitchFamily="34" charset="0"/>
                          <a:ea typeface="Times New Roman" panose="02020603050405020304" pitchFamily="18" charset="0"/>
                        </a:rPr>
                        <a:t>Nowy Tomyśl</a:t>
                      </a:r>
                      <a:endParaRPr lang="pl-PL" sz="100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pl-PL" sz="1200" b="1" dirty="0">
                          <a:solidFill>
                            <a:schemeClr val="bg1"/>
                          </a:solidFill>
                          <a:effectLst/>
                          <a:latin typeface="Arial" panose="020B0604020202020204" pitchFamily="34" charset="0"/>
                          <a:ea typeface="Times New Roman" panose="02020603050405020304" pitchFamily="18" charset="0"/>
                        </a:rPr>
                        <a:t>375</a:t>
                      </a:r>
                      <a:endParaRPr lang="pl-PL" sz="1000" dirty="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pl-PL" sz="1200" dirty="0">
                          <a:solidFill>
                            <a:schemeClr val="bg1"/>
                          </a:solidFill>
                          <a:effectLst/>
                          <a:latin typeface="Arial" panose="020B0604020202020204" pitchFamily="34" charset="0"/>
                          <a:ea typeface="Times New Roman" panose="02020603050405020304" pitchFamily="18" charset="0"/>
                        </a:rPr>
                        <a:t>2551,5</a:t>
                      </a:r>
                      <a:endParaRPr lang="pl-PL" sz="1000" dirty="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pl-PL" sz="1200" dirty="0">
                          <a:solidFill>
                            <a:schemeClr val="bg1"/>
                          </a:solidFill>
                          <a:effectLst/>
                          <a:latin typeface="Arial" panose="020B0604020202020204" pitchFamily="34" charset="0"/>
                          <a:ea typeface="Times New Roman" panose="02020603050405020304" pitchFamily="18" charset="0"/>
                        </a:rPr>
                        <a:t>31291</a:t>
                      </a:r>
                      <a:endParaRPr lang="pl-PL" sz="1000" dirty="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pl-PL" sz="1200" dirty="0">
                          <a:solidFill>
                            <a:schemeClr val="bg1"/>
                          </a:solidFill>
                          <a:effectLst/>
                          <a:latin typeface="Arial" panose="020B0604020202020204" pitchFamily="34" charset="0"/>
                          <a:ea typeface="Times New Roman" panose="02020603050405020304" pitchFamily="18" charset="0"/>
                        </a:rPr>
                        <a:t>1 352</a:t>
                      </a:r>
                      <a:endParaRPr lang="pl-PL" sz="1000" dirty="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pl-PL" sz="1200" dirty="0">
                          <a:solidFill>
                            <a:schemeClr val="bg1"/>
                          </a:solidFill>
                          <a:effectLst/>
                          <a:latin typeface="Arial" panose="020B0604020202020204" pitchFamily="34" charset="0"/>
                          <a:ea typeface="Times New Roman" panose="02020603050405020304" pitchFamily="18" charset="0"/>
                        </a:rPr>
                        <a:t>1 718</a:t>
                      </a:r>
                      <a:endParaRPr lang="pl-PL" sz="1000" dirty="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pl-PL" sz="1200" dirty="0">
                          <a:solidFill>
                            <a:schemeClr val="bg1"/>
                          </a:solidFill>
                          <a:effectLst/>
                          <a:latin typeface="Arial" panose="020B0604020202020204" pitchFamily="34" charset="0"/>
                          <a:ea typeface="Times New Roman" panose="02020603050405020304" pitchFamily="18" charset="0"/>
                        </a:rPr>
                        <a:t>355</a:t>
                      </a:r>
                      <a:endParaRPr lang="pl-PL" sz="1000" dirty="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72161020"/>
                  </a:ext>
                </a:extLst>
              </a:tr>
              <a:tr h="209959">
                <a:tc>
                  <a:txBody>
                    <a:bodyPr/>
                    <a:lstStyle/>
                    <a:p>
                      <a:pPr algn="ctr"/>
                      <a:r>
                        <a:rPr lang="pl-PL" sz="1000" b="1">
                          <a:solidFill>
                            <a:schemeClr val="bg1"/>
                          </a:solidFill>
                          <a:effectLst/>
                          <a:latin typeface="Arial" panose="020B0604020202020204" pitchFamily="34" charset="0"/>
                          <a:ea typeface="Times New Roman" panose="02020603050405020304" pitchFamily="18" charset="0"/>
                        </a:rPr>
                        <a:t>Opalenica</a:t>
                      </a:r>
                      <a:endParaRPr lang="pl-PL" sz="100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pl-PL" sz="1200" b="1" dirty="0">
                          <a:solidFill>
                            <a:schemeClr val="bg1"/>
                          </a:solidFill>
                          <a:effectLst/>
                          <a:latin typeface="Arial" panose="020B0604020202020204" pitchFamily="34" charset="0"/>
                          <a:ea typeface="Times New Roman" panose="02020603050405020304" pitchFamily="18" charset="0"/>
                        </a:rPr>
                        <a:t>220</a:t>
                      </a:r>
                      <a:endParaRPr lang="pl-PL" sz="1000" dirty="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pl-PL" sz="1200" dirty="0">
                          <a:solidFill>
                            <a:schemeClr val="bg1"/>
                          </a:solidFill>
                          <a:effectLst/>
                          <a:latin typeface="Arial" panose="020B0604020202020204" pitchFamily="34" charset="0"/>
                          <a:ea typeface="Times New Roman" panose="02020603050405020304" pitchFamily="18" charset="0"/>
                        </a:rPr>
                        <a:t>1890,2</a:t>
                      </a:r>
                      <a:endParaRPr lang="pl-PL" sz="1000" dirty="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pl-PL" sz="1200" dirty="0">
                          <a:solidFill>
                            <a:schemeClr val="bg1"/>
                          </a:solidFill>
                          <a:effectLst/>
                          <a:latin typeface="Arial" panose="020B0604020202020204" pitchFamily="34" charset="0"/>
                          <a:ea typeface="Times New Roman" panose="02020603050405020304" pitchFamily="18" charset="0"/>
                        </a:rPr>
                        <a:t>5931</a:t>
                      </a:r>
                      <a:endParaRPr lang="pl-PL" sz="1000" dirty="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pl-PL" sz="1200" dirty="0">
                          <a:solidFill>
                            <a:schemeClr val="bg1"/>
                          </a:solidFill>
                          <a:effectLst/>
                          <a:latin typeface="Arial" panose="020B0604020202020204" pitchFamily="34" charset="0"/>
                          <a:ea typeface="Times New Roman" panose="02020603050405020304" pitchFamily="18" charset="0"/>
                        </a:rPr>
                        <a:t>1 669</a:t>
                      </a:r>
                      <a:endParaRPr lang="pl-PL" sz="1000" dirty="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pl-PL" sz="1200" dirty="0">
                          <a:solidFill>
                            <a:schemeClr val="bg1"/>
                          </a:solidFill>
                          <a:effectLst/>
                          <a:latin typeface="Arial" panose="020B0604020202020204" pitchFamily="34" charset="0"/>
                          <a:ea typeface="Times New Roman" panose="02020603050405020304" pitchFamily="18" charset="0"/>
                        </a:rPr>
                        <a:t>242</a:t>
                      </a:r>
                      <a:endParaRPr lang="pl-PL" sz="1000" dirty="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pl-PL" sz="1200" dirty="0">
                          <a:solidFill>
                            <a:schemeClr val="bg1"/>
                          </a:solidFill>
                          <a:effectLst/>
                          <a:latin typeface="Arial" panose="020B0604020202020204" pitchFamily="34" charset="0"/>
                          <a:ea typeface="Times New Roman" panose="02020603050405020304" pitchFamily="18" charset="0"/>
                        </a:rPr>
                        <a:t>224</a:t>
                      </a:r>
                      <a:endParaRPr lang="pl-PL" sz="1000" dirty="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20499789"/>
                  </a:ext>
                </a:extLst>
              </a:tr>
              <a:tr h="219956">
                <a:tc>
                  <a:txBody>
                    <a:bodyPr/>
                    <a:lstStyle/>
                    <a:p>
                      <a:pPr algn="ctr"/>
                      <a:r>
                        <a:rPr lang="pl-PL" sz="1000" b="1">
                          <a:solidFill>
                            <a:schemeClr val="bg1"/>
                          </a:solidFill>
                          <a:effectLst/>
                          <a:latin typeface="Arial" panose="020B0604020202020204" pitchFamily="34" charset="0"/>
                          <a:ea typeface="Times New Roman" panose="02020603050405020304" pitchFamily="18" charset="0"/>
                        </a:rPr>
                        <a:t>Zbąszyń</a:t>
                      </a:r>
                      <a:endParaRPr lang="pl-PL" sz="100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pl-PL" sz="1200" b="1" dirty="0">
                          <a:solidFill>
                            <a:schemeClr val="bg1"/>
                          </a:solidFill>
                          <a:effectLst/>
                          <a:latin typeface="Arial" panose="020B0604020202020204" pitchFamily="34" charset="0"/>
                          <a:ea typeface="Times New Roman" panose="02020603050405020304" pitchFamily="18" charset="0"/>
                        </a:rPr>
                        <a:t>208</a:t>
                      </a:r>
                      <a:endParaRPr lang="pl-PL" sz="1000" dirty="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pl-PL" sz="1200" dirty="0">
                          <a:solidFill>
                            <a:schemeClr val="bg1"/>
                          </a:solidFill>
                          <a:effectLst/>
                          <a:latin typeface="Arial" panose="020B0604020202020204" pitchFamily="34" charset="0"/>
                          <a:ea typeface="Times New Roman" panose="02020603050405020304" pitchFamily="18" charset="0"/>
                        </a:rPr>
                        <a:t>2834,8</a:t>
                      </a:r>
                      <a:endParaRPr lang="pl-PL" sz="1000" dirty="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pl-PL" sz="1200" dirty="0">
                          <a:solidFill>
                            <a:schemeClr val="bg1"/>
                          </a:solidFill>
                          <a:effectLst/>
                          <a:latin typeface="Arial" panose="020B0604020202020204" pitchFamily="34" charset="0"/>
                          <a:ea typeface="Times New Roman" panose="02020603050405020304" pitchFamily="18" charset="0"/>
                        </a:rPr>
                        <a:t>7116</a:t>
                      </a:r>
                      <a:endParaRPr lang="pl-PL" sz="1000" dirty="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pl-PL" sz="1200" dirty="0">
                          <a:solidFill>
                            <a:schemeClr val="bg1"/>
                          </a:solidFill>
                          <a:effectLst/>
                          <a:latin typeface="Arial" panose="020B0604020202020204" pitchFamily="34" charset="0"/>
                          <a:ea typeface="Times New Roman" panose="02020603050405020304" pitchFamily="18" charset="0"/>
                        </a:rPr>
                        <a:t>1 644</a:t>
                      </a:r>
                      <a:endParaRPr lang="pl-PL" sz="1000" dirty="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pl-PL" sz="1200" dirty="0">
                          <a:solidFill>
                            <a:schemeClr val="bg1"/>
                          </a:solidFill>
                          <a:effectLst/>
                          <a:latin typeface="Arial" panose="020B0604020202020204" pitchFamily="34" charset="0"/>
                          <a:ea typeface="Times New Roman" panose="02020603050405020304" pitchFamily="18" charset="0"/>
                        </a:rPr>
                        <a:t>413</a:t>
                      </a:r>
                      <a:endParaRPr lang="pl-PL" sz="1000" dirty="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pl-PL" sz="1200" dirty="0">
                          <a:solidFill>
                            <a:schemeClr val="bg1"/>
                          </a:solidFill>
                          <a:effectLst/>
                          <a:latin typeface="Arial" panose="020B0604020202020204" pitchFamily="34" charset="0"/>
                          <a:ea typeface="Times New Roman" panose="02020603050405020304" pitchFamily="18" charset="0"/>
                        </a:rPr>
                        <a:t>158</a:t>
                      </a:r>
                      <a:endParaRPr lang="pl-PL" sz="1000" dirty="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77408766"/>
                  </a:ext>
                </a:extLst>
              </a:tr>
              <a:tr h="219956">
                <a:tc>
                  <a:txBody>
                    <a:bodyPr/>
                    <a:lstStyle/>
                    <a:p>
                      <a:pPr algn="ctr"/>
                      <a:r>
                        <a:rPr lang="pl-PL" sz="1200" b="1">
                          <a:solidFill>
                            <a:srgbClr val="000000"/>
                          </a:solidFill>
                          <a:effectLst/>
                          <a:latin typeface="Arial" panose="020B0604020202020204" pitchFamily="34" charset="0"/>
                          <a:ea typeface="Times New Roman" panose="02020603050405020304" pitchFamily="18" charset="0"/>
                        </a:rPr>
                        <a:t>Razem </a:t>
                      </a:r>
                      <a:endParaRPr lang="pl-PL" sz="10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pl-PL" sz="1200" b="1" dirty="0">
                          <a:solidFill>
                            <a:srgbClr val="000000"/>
                          </a:solidFill>
                          <a:effectLst/>
                          <a:latin typeface="Arial" panose="020B0604020202020204" pitchFamily="34" charset="0"/>
                          <a:ea typeface="Times New Roman" panose="02020603050405020304" pitchFamily="18" charset="0"/>
                        </a:rPr>
                        <a:t>1105</a:t>
                      </a:r>
                      <a:endParaRPr lang="pl-PL" sz="1000" dirty="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pl-PL" sz="1200" b="1" dirty="0">
                          <a:solidFill>
                            <a:srgbClr val="000000"/>
                          </a:solidFill>
                          <a:effectLst/>
                          <a:latin typeface="Arial" panose="020B0604020202020204" pitchFamily="34" charset="0"/>
                          <a:ea typeface="Times New Roman" panose="02020603050405020304" pitchFamily="18" charset="0"/>
                        </a:rPr>
                        <a:t>2158,1</a:t>
                      </a:r>
                      <a:endParaRPr lang="pl-PL" sz="1000" dirty="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pl-PL" sz="1200" b="1" dirty="0">
                          <a:solidFill>
                            <a:srgbClr val="000000"/>
                          </a:solidFill>
                          <a:effectLst/>
                          <a:latin typeface="Arial" panose="020B0604020202020204" pitchFamily="34" charset="0"/>
                          <a:ea typeface="Times New Roman" panose="02020603050405020304" pitchFamily="18" charset="0"/>
                        </a:rPr>
                        <a:t>57344</a:t>
                      </a:r>
                      <a:endParaRPr lang="pl-PL" sz="1000" dirty="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pl-PL" sz="1200" b="1" dirty="0">
                          <a:solidFill>
                            <a:srgbClr val="000000"/>
                          </a:solidFill>
                          <a:effectLst/>
                          <a:latin typeface="Arial" panose="020B0604020202020204" pitchFamily="34" charset="0"/>
                          <a:ea typeface="Times New Roman" panose="02020603050405020304" pitchFamily="18" charset="0"/>
                        </a:rPr>
                        <a:t>7067</a:t>
                      </a:r>
                      <a:endParaRPr lang="pl-PL" sz="1000" dirty="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pl-PL" sz="1200" b="1" dirty="0">
                          <a:solidFill>
                            <a:srgbClr val="000000"/>
                          </a:solidFill>
                          <a:effectLst/>
                          <a:latin typeface="Arial" panose="020B0604020202020204" pitchFamily="34" charset="0"/>
                          <a:ea typeface="Times New Roman" panose="02020603050405020304" pitchFamily="18" charset="0"/>
                        </a:rPr>
                        <a:t>3080</a:t>
                      </a:r>
                      <a:endParaRPr lang="pl-PL" sz="1000" dirty="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pl-PL" sz="1200" b="1" dirty="0">
                          <a:solidFill>
                            <a:srgbClr val="000000"/>
                          </a:solidFill>
                          <a:effectLst/>
                          <a:latin typeface="Arial" panose="020B0604020202020204" pitchFamily="34" charset="0"/>
                          <a:ea typeface="Times New Roman" panose="02020603050405020304" pitchFamily="18" charset="0"/>
                        </a:rPr>
                        <a:t>1 120</a:t>
                      </a:r>
                      <a:endParaRPr lang="pl-PL" sz="1000" dirty="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871804579"/>
                  </a:ext>
                </a:extLst>
              </a:tr>
            </a:tbl>
          </a:graphicData>
        </a:graphic>
      </p:graphicFrame>
      <p:sp>
        <p:nvSpPr>
          <p:cNvPr id="3" name="pole tekstowe 2">
            <a:extLst>
              <a:ext uri="{FF2B5EF4-FFF2-40B4-BE49-F238E27FC236}">
                <a16:creationId xmlns:a16="http://schemas.microsoft.com/office/drawing/2014/main" id="{5DBBF5A9-18F9-B95E-4AA6-072DC3FD75A5}"/>
              </a:ext>
            </a:extLst>
          </p:cNvPr>
          <p:cNvSpPr txBox="1"/>
          <p:nvPr/>
        </p:nvSpPr>
        <p:spPr>
          <a:xfrm>
            <a:off x="971550" y="4181475"/>
            <a:ext cx="4925659" cy="1200329"/>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pl-PL" sz="2400" b="0" i="0" u="none" strike="noStrike" kern="1200" cap="none" spc="0" normalizeH="0" baseline="0" noProof="0" dirty="0">
                <a:ln>
                  <a:noFill/>
                </a:ln>
                <a:solidFill>
                  <a:srgbClr val="C00000"/>
                </a:solidFill>
                <a:effectLst/>
                <a:uLnTx/>
                <a:uFillTx/>
                <a:latin typeface="Calibri" panose="020F0502020204030204" pitchFamily="34" charset="0"/>
                <a:ea typeface="+mn-ea"/>
                <a:cs typeface="+mn-cs"/>
              </a:rPr>
              <a:t>Ilość osób rannych i ofiar śmiertelnych uczestniczących w zdarzeniach </a:t>
            </a:r>
            <a:br>
              <a:rPr kumimoji="0" lang="pl-PL" sz="2400" b="0" i="0" u="none" strike="noStrike" kern="1200" cap="none" spc="0" normalizeH="0" baseline="0" noProof="0" dirty="0">
                <a:ln>
                  <a:noFill/>
                </a:ln>
                <a:solidFill>
                  <a:srgbClr val="C00000"/>
                </a:solidFill>
                <a:effectLst/>
                <a:uLnTx/>
                <a:uFillTx/>
                <a:latin typeface="Calibri" panose="020F0502020204030204" pitchFamily="34" charset="0"/>
                <a:ea typeface="+mn-ea"/>
                <a:cs typeface="+mn-cs"/>
              </a:rPr>
            </a:br>
            <a:r>
              <a:rPr kumimoji="0" lang="pl-PL" sz="2400" b="0" i="0" u="none" strike="noStrike" kern="1200" cap="none" spc="0" normalizeH="0" baseline="0" noProof="0" dirty="0">
                <a:ln>
                  <a:noFill/>
                </a:ln>
                <a:solidFill>
                  <a:srgbClr val="C00000"/>
                </a:solidFill>
                <a:effectLst/>
                <a:uLnTx/>
                <a:uFillTx/>
                <a:latin typeface="Calibri" panose="020F0502020204030204" pitchFamily="34" charset="0"/>
                <a:ea typeface="+mn-ea"/>
                <a:cs typeface="+mn-cs"/>
              </a:rPr>
              <a:t>w latach 2023 - 2024</a:t>
            </a:r>
          </a:p>
        </p:txBody>
      </p:sp>
      <p:graphicFrame>
        <p:nvGraphicFramePr>
          <p:cNvPr id="10" name="Wykres 9">
            <a:extLst>
              <a:ext uri="{FF2B5EF4-FFF2-40B4-BE49-F238E27FC236}">
                <a16:creationId xmlns:a16="http://schemas.microsoft.com/office/drawing/2014/main" id="{F3281B43-9C4E-D7B0-FFAC-C05BCC0B9E8B}"/>
              </a:ext>
            </a:extLst>
          </p:cNvPr>
          <p:cNvGraphicFramePr/>
          <p:nvPr>
            <p:extLst>
              <p:ext uri="{D42A27DB-BD31-4B8C-83A1-F6EECF244321}">
                <p14:modId xmlns:p14="http://schemas.microsoft.com/office/powerpoint/2010/main" val="1431908632"/>
              </p:ext>
            </p:extLst>
          </p:nvPr>
        </p:nvGraphicFramePr>
        <p:xfrm>
          <a:off x="5929311" y="3619702"/>
          <a:ext cx="5802086" cy="325790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1400280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Obraz 2">
            <a:extLst>
              <a:ext uri="{FF2B5EF4-FFF2-40B4-BE49-F238E27FC236}">
                <a16:creationId xmlns:a16="http://schemas.microsoft.com/office/drawing/2014/main" id="{0011D1B5-FB0A-6E8B-416F-D57747F094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13975" y="300038"/>
            <a:ext cx="1573213" cy="202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ytuł 1">
            <a:extLst>
              <a:ext uri="{FF2B5EF4-FFF2-40B4-BE49-F238E27FC236}">
                <a16:creationId xmlns:a16="http://schemas.microsoft.com/office/drawing/2014/main" id="{C283B4F9-9C83-4E16-16E8-9BE0D5BB297E}"/>
              </a:ext>
            </a:extLst>
          </p:cNvPr>
          <p:cNvSpPr txBox="1">
            <a:spLocks/>
          </p:cNvSpPr>
          <p:nvPr/>
        </p:nvSpPr>
        <p:spPr>
          <a:xfrm>
            <a:off x="404812" y="927799"/>
            <a:ext cx="10763060" cy="818705"/>
          </a:xfrm>
          <a:prstGeom prst="rect">
            <a:avLst/>
          </a:prstGeom>
        </p:spPr>
        <p:txBody>
          <a:bodyPr anchor="b">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defRPr/>
            </a:pPr>
            <a:br>
              <a:rPr lang="pl-PL" dirty="0">
                <a:effectLst>
                  <a:outerShdw blurRad="38100" dist="38100" dir="2700000" algn="tl">
                    <a:srgbClr val="000000">
                      <a:alpha val="43137"/>
                    </a:srgbClr>
                  </a:outerShdw>
                </a:effectLst>
              </a:rPr>
            </a:br>
            <a:br>
              <a:rPr lang="pl-PL" dirty="0">
                <a:effectLst>
                  <a:outerShdw blurRad="38100" dist="38100" dir="2700000" algn="tl">
                    <a:srgbClr val="000000">
                      <a:alpha val="43137"/>
                    </a:srgbClr>
                  </a:outerShdw>
                </a:effectLst>
              </a:rPr>
            </a:br>
            <a:br>
              <a:rPr lang="pl-PL" dirty="0">
                <a:effectLst>
                  <a:outerShdw blurRad="38100" dist="38100" dir="2700000" algn="tl">
                    <a:srgbClr val="000000">
                      <a:alpha val="43137"/>
                    </a:srgbClr>
                  </a:outerShdw>
                </a:effectLst>
              </a:rPr>
            </a:br>
            <a:br>
              <a:rPr lang="pl-PL" dirty="0">
                <a:effectLst>
                  <a:outerShdw blurRad="38100" dist="38100" dir="2700000" algn="tl">
                    <a:srgbClr val="000000">
                      <a:alpha val="43137"/>
                    </a:srgbClr>
                  </a:outerShdw>
                </a:effectLst>
              </a:rPr>
            </a:br>
            <a:br>
              <a:rPr lang="pl-PL" dirty="0">
                <a:effectLst>
                  <a:outerShdw blurRad="38100" dist="38100" dir="2700000" algn="tl">
                    <a:srgbClr val="000000">
                      <a:alpha val="43137"/>
                    </a:srgbClr>
                  </a:outerShdw>
                </a:effectLst>
              </a:rPr>
            </a:br>
            <a:br>
              <a:rPr lang="pl-PL" dirty="0">
                <a:effectLst>
                  <a:outerShdw blurRad="38100" dist="38100" dir="2700000" algn="tl">
                    <a:srgbClr val="000000">
                      <a:alpha val="43137"/>
                    </a:srgbClr>
                  </a:outerShdw>
                </a:effectLst>
              </a:rPr>
            </a:br>
            <a:br>
              <a:rPr lang="pl-PL" sz="17600" dirty="0">
                <a:effectLst>
                  <a:outerShdw blurRad="38100" dist="38100" dir="2700000" algn="tl">
                    <a:srgbClr val="000000">
                      <a:alpha val="43137"/>
                    </a:srgbClr>
                  </a:outerShdw>
                </a:effectLst>
              </a:rPr>
            </a:br>
            <a:br>
              <a:rPr lang="pl-PL" sz="17600" dirty="0">
                <a:effectLst>
                  <a:outerShdw blurRad="38100" dist="38100" dir="2700000" algn="tl">
                    <a:srgbClr val="000000">
                      <a:alpha val="43137"/>
                    </a:srgbClr>
                  </a:outerShdw>
                </a:effectLst>
              </a:rPr>
            </a:br>
            <a:r>
              <a:rPr lang="pl-PL" sz="17600" b="1" dirty="0">
                <a:solidFill>
                  <a:srgbClr val="C00000"/>
                </a:solidFill>
                <a:effectLst>
                  <a:outerShdw blurRad="38100" dist="38100" dir="2700000" algn="tl">
                    <a:srgbClr val="000000">
                      <a:alpha val="43137"/>
                    </a:srgbClr>
                  </a:outerShdw>
                </a:effectLst>
              </a:rPr>
              <a:t>NAJCZĘSTSZE PRZYCZYNY ZDARZEŃ</a:t>
            </a:r>
          </a:p>
        </p:txBody>
      </p:sp>
      <p:cxnSp>
        <p:nvCxnSpPr>
          <p:cNvPr id="7" name="Łącznik prosty 6">
            <a:extLst>
              <a:ext uri="{FF2B5EF4-FFF2-40B4-BE49-F238E27FC236}">
                <a16:creationId xmlns:a16="http://schemas.microsoft.com/office/drawing/2014/main" id="{DA94C2BB-071A-2448-635A-48C0BE284D8C}"/>
              </a:ext>
            </a:extLst>
          </p:cNvPr>
          <p:cNvCxnSpPr>
            <a:cxnSpLocks/>
          </p:cNvCxnSpPr>
          <p:nvPr/>
        </p:nvCxnSpPr>
        <p:spPr>
          <a:xfrm>
            <a:off x="0" y="3090863"/>
            <a:ext cx="12192000" cy="158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pole tekstowe 1">
            <a:extLst>
              <a:ext uri="{FF2B5EF4-FFF2-40B4-BE49-F238E27FC236}">
                <a16:creationId xmlns:a16="http://schemas.microsoft.com/office/drawing/2014/main" id="{B9A9C0F7-84BB-8CDE-A400-8D109BA7980B}"/>
              </a:ext>
            </a:extLst>
          </p:cNvPr>
          <p:cNvSpPr txBox="1"/>
          <p:nvPr/>
        </p:nvSpPr>
        <p:spPr>
          <a:xfrm>
            <a:off x="1127474" y="3119882"/>
            <a:ext cx="9317736" cy="3939540"/>
          </a:xfrm>
          <a:prstGeom prst="rect">
            <a:avLst/>
          </a:prstGeom>
          <a:noFill/>
        </p:spPr>
        <p:txBody>
          <a:bodyPr wrap="square" rtlCol="0">
            <a:spAutoFit/>
          </a:bodyPr>
          <a:lstStyle/>
          <a:p>
            <a:pPr marL="119063" indent="-319075" rtl="0"/>
            <a:r>
              <a:rPr lang="pl-PL" sz="2000" u="sng" dirty="0">
                <a:solidFill>
                  <a:srgbClr val="000000"/>
                </a:solidFill>
                <a:latin typeface="Arial" panose="020B0604020202020204" pitchFamily="34" charset="0"/>
              </a:rPr>
              <a:t>N</a:t>
            </a:r>
            <a:r>
              <a:rPr lang="pl-PL" sz="2000" b="0" i="0" u="sng" dirty="0">
                <a:solidFill>
                  <a:srgbClr val="000000"/>
                </a:solidFill>
                <a:effectLst/>
                <a:latin typeface="Arial" panose="020B0604020202020204" pitchFamily="34" charset="0"/>
              </a:rPr>
              <a:t>ajczęstsze przyczyny powstawania pożarów:</a:t>
            </a:r>
            <a:endParaRPr lang="pl-PL" sz="2000" b="0" dirty="0">
              <a:effectLst/>
            </a:endParaRPr>
          </a:p>
          <a:p>
            <a:pPr marL="331470" rtl="0" fontAlgn="base">
              <a:spcBef>
                <a:spcPts val="360"/>
              </a:spcBef>
              <a:buFont typeface="Arial" panose="020B0604020202020204" pitchFamily="34" charset="0"/>
              <a:buChar char="•"/>
            </a:pPr>
            <a:r>
              <a:rPr lang="pl-PL" sz="1800" b="0" i="0" u="none" strike="noStrike" dirty="0">
                <a:solidFill>
                  <a:srgbClr val="000000"/>
                </a:solidFill>
                <a:effectLst/>
                <a:latin typeface="Arial" panose="020B0604020202020204" pitchFamily="34" charset="0"/>
              </a:rPr>
              <a:t>nieostrożność osób dorosłych </a:t>
            </a:r>
            <a:endParaRPr lang="pl-PL" sz="1800" b="0" i="0" u="none" strike="noStrike" dirty="0">
              <a:solidFill>
                <a:srgbClr val="FFFF00"/>
              </a:solidFill>
              <a:effectLst/>
              <a:latin typeface="Noto Sans Symbols"/>
            </a:endParaRPr>
          </a:p>
          <a:p>
            <a:pPr marL="331470" rtl="0" fontAlgn="base">
              <a:spcBef>
                <a:spcPts val="360"/>
              </a:spcBef>
              <a:buFont typeface="Arial" panose="020B0604020202020204" pitchFamily="34" charset="0"/>
              <a:buChar char="•"/>
            </a:pPr>
            <a:r>
              <a:rPr lang="pl-PL" sz="1800" b="0" i="0" u="none" strike="noStrike" dirty="0">
                <a:solidFill>
                  <a:srgbClr val="000000"/>
                </a:solidFill>
                <a:effectLst/>
                <a:latin typeface="Arial" panose="020B0604020202020204" pitchFamily="34" charset="0"/>
              </a:rPr>
              <a:t>wady urządzeń/instalacji/procesów/środków transportu </a:t>
            </a:r>
            <a:endParaRPr lang="pl-PL" sz="1800" b="0" i="0" u="none" strike="noStrike" dirty="0">
              <a:solidFill>
                <a:srgbClr val="FFFF00"/>
              </a:solidFill>
              <a:effectLst/>
              <a:latin typeface="Noto Sans Symbols"/>
            </a:endParaRPr>
          </a:p>
          <a:p>
            <a:pPr marL="331470" rtl="0" fontAlgn="base">
              <a:spcBef>
                <a:spcPts val="360"/>
              </a:spcBef>
              <a:buFont typeface="Arial" panose="020B0604020202020204" pitchFamily="34" charset="0"/>
              <a:buChar char="•"/>
            </a:pPr>
            <a:r>
              <a:rPr lang="pl-PL" sz="1800" b="0" i="0" u="none" strike="noStrike" dirty="0">
                <a:solidFill>
                  <a:srgbClr val="000000"/>
                </a:solidFill>
                <a:effectLst/>
                <a:latin typeface="Arial" panose="020B0604020202020204" pitchFamily="34" charset="0"/>
              </a:rPr>
              <a:t>nieprawidłowa eksploatacja urządzeń, instalacji                             </a:t>
            </a:r>
            <a:endParaRPr lang="pl-PL" sz="1800" b="0" i="0" u="none" strike="noStrike" dirty="0">
              <a:solidFill>
                <a:srgbClr val="FFFF00"/>
              </a:solidFill>
              <a:effectLst/>
              <a:latin typeface="Noto Sans Symbols"/>
            </a:endParaRPr>
          </a:p>
          <a:p>
            <a:pPr marL="457200" indent="-273050" rtl="0">
              <a:spcBef>
                <a:spcPts val="360"/>
              </a:spcBef>
            </a:pPr>
            <a:r>
              <a:rPr lang="pl-PL" sz="1800" b="0" i="0" u="none" strike="noStrike" dirty="0">
                <a:solidFill>
                  <a:srgbClr val="000000"/>
                </a:solidFill>
                <a:effectLst/>
                <a:latin typeface="Arial" panose="020B0604020202020204" pitchFamily="34" charset="0"/>
              </a:rPr>
              <a:t>    i środków transportu </a:t>
            </a:r>
            <a:endParaRPr lang="pl-PL" b="0" dirty="0">
              <a:effectLst/>
            </a:endParaRPr>
          </a:p>
          <a:p>
            <a:pPr marL="119063" indent="-319075" rtl="0"/>
            <a:br>
              <a:rPr lang="pl-PL" b="0" dirty="0">
                <a:effectLst/>
              </a:rPr>
            </a:br>
            <a:r>
              <a:rPr lang="pl-PL" sz="2000" b="0" i="0" u="sng" dirty="0">
                <a:solidFill>
                  <a:srgbClr val="000000"/>
                </a:solidFill>
                <a:effectLst/>
                <a:latin typeface="Arial" panose="020B0604020202020204" pitchFamily="34" charset="0"/>
              </a:rPr>
              <a:t>Najczęstsze przyczyny miejscowych zagrożeń</a:t>
            </a:r>
            <a:r>
              <a:rPr lang="pl-PL" sz="2000" b="0" i="0" u="none" strike="noStrike" dirty="0">
                <a:solidFill>
                  <a:srgbClr val="000000"/>
                </a:solidFill>
                <a:effectLst/>
                <a:latin typeface="Arial" panose="020B0604020202020204" pitchFamily="34" charset="0"/>
              </a:rPr>
              <a:t>:</a:t>
            </a:r>
            <a:endParaRPr lang="pl-PL" sz="1800" b="0" i="0" u="none" strike="noStrike" dirty="0">
              <a:solidFill>
                <a:srgbClr val="FFFF00"/>
              </a:solidFill>
              <a:effectLst/>
              <a:latin typeface="Noto Sans Symbols"/>
            </a:endParaRPr>
          </a:p>
          <a:p>
            <a:pPr marL="331470" rtl="0" fontAlgn="base">
              <a:spcBef>
                <a:spcPts val="360"/>
              </a:spcBef>
              <a:buFont typeface="Arial" panose="020B0604020202020204" pitchFamily="34" charset="0"/>
              <a:buChar char="•"/>
            </a:pPr>
            <a:r>
              <a:rPr lang="pl-PL" sz="1800" b="0" i="0" u="none" strike="noStrike" dirty="0">
                <a:solidFill>
                  <a:srgbClr val="000000"/>
                </a:solidFill>
                <a:effectLst/>
                <a:latin typeface="Arial" panose="020B0604020202020204" pitchFamily="34" charset="0"/>
              </a:rPr>
              <a:t>nietypowe zachowanie się zwierząt i owadów</a:t>
            </a:r>
            <a:endParaRPr lang="pl-PL" sz="1800" b="0" i="0" u="none" strike="noStrike" dirty="0">
              <a:solidFill>
                <a:srgbClr val="FFFF00"/>
              </a:solidFill>
              <a:effectLst/>
              <a:latin typeface="Noto Sans Symbols"/>
            </a:endParaRPr>
          </a:p>
          <a:p>
            <a:pPr marL="331470" rtl="0" fontAlgn="base">
              <a:spcBef>
                <a:spcPts val="360"/>
              </a:spcBef>
              <a:buFont typeface="Arial" panose="020B0604020202020204" pitchFamily="34" charset="0"/>
              <a:buChar char="•"/>
            </a:pPr>
            <a:r>
              <a:rPr lang="pl-PL" sz="1800" b="0" i="0" u="none" strike="noStrike" dirty="0">
                <a:solidFill>
                  <a:srgbClr val="000000"/>
                </a:solidFill>
                <a:effectLst/>
                <a:latin typeface="Arial" panose="020B0604020202020204" pitchFamily="34" charset="0"/>
              </a:rPr>
              <a:t>niezachowanie zasad bezpieczeństwa ruchu drogowego</a:t>
            </a:r>
          </a:p>
          <a:p>
            <a:pPr marL="331470" rtl="0" fontAlgn="base">
              <a:spcBef>
                <a:spcPts val="360"/>
              </a:spcBef>
              <a:buFont typeface="Arial" panose="020B0604020202020204" pitchFamily="34" charset="0"/>
              <a:buChar char="•"/>
            </a:pPr>
            <a:r>
              <a:rPr lang="pl-PL" dirty="0">
                <a:solidFill>
                  <a:srgbClr val="000000"/>
                </a:solidFill>
                <a:latin typeface="Arial" panose="020B0604020202020204" pitchFamily="34" charset="0"/>
              </a:rPr>
              <a:t>warunki atmosferyczne</a:t>
            </a:r>
            <a:endParaRPr lang="pl-PL" sz="1800" b="0" i="0" u="none" strike="noStrike" dirty="0">
              <a:solidFill>
                <a:srgbClr val="000000"/>
              </a:solidFill>
              <a:effectLst/>
              <a:latin typeface="Arial" panose="020B0604020202020204" pitchFamily="34" charset="0"/>
            </a:endParaRPr>
          </a:p>
          <a:p>
            <a:pPr marL="331470">
              <a:spcBef>
                <a:spcPts val="360"/>
              </a:spcBef>
              <a:buFont typeface="Arial" panose="020B0604020202020204" pitchFamily="34" charset="0"/>
              <a:buChar char="•"/>
            </a:pPr>
            <a:r>
              <a:rPr lang="pl-PL" dirty="0">
                <a:solidFill>
                  <a:srgbClr val="000000"/>
                </a:solidFill>
                <a:latin typeface="Arial" panose="020B0604020202020204" pitchFamily="34" charset="0"/>
              </a:rPr>
              <a:t>inne przyczyny</a:t>
            </a:r>
            <a:endParaRPr lang="pl-PL" dirty="0">
              <a:solidFill>
                <a:srgbClr val="FFFF00"/>
              </a:solidFill>
              <a:latin typeface="Noto Sans Symbols"/>
            </a:endParaRPr>
          </a:p>
          <a:p>
            <a:pPr marL="331470" rtl="0" fontAlgn="base">
              <a:spcBef>
                <a:spcPts val="360"/>
              </a:spcBef>
              <a:buFont typeface="Arial" panose="020B0604020202020204" pitchFamily="34" charset="0"/>
              <a:buChar char="•"/>
            </a:pPr>
            <a:endParaRPr lang="pl-PL" sz="1800" b="0" i="0" u="none" strike="noStrike" dirty="0">
              <a:solidFill>
                <a:srgbClr val="FFFF00"/>
              </a:solidFill>
              <a:effectLst/>
              <a:latin typeface="Noto Sans Symbols"/>
            </a:endParaRPr>
          </a:p>
        </p:txBody>
      </p:sp>
    </p:spTree>
    <p:extLst>
      <p:ext uri="{BB962C8B-B14F-4D97-AF65-F5344CB8AC3E}">
        <p14:creationId xmlns:p14="http://schemas.microsoft.com/office/powerpoint/2010/main" val="35582464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CCFD90-5BE6-C9B2-C698-768533CAFFAB}"/>
            </a:ext>
          </a:extLst>
        </p:cNvPr>
        <p:cNvGrpSpPr/>
        <p:nvPr/>
      </p:nvGrpSpPr>
      <p:grpSpPr>
        <a:xfrm>
          <a:off x="0" y="0"/>
          <a:ext cx="0" cy="0"/>
          <a:chOff x="0" y="0"/>
          <a:chExt cx="0" cy="0"/>
        </a:xfrm>
      </p:grpSpPr>
      <p:pic>
        <p:nvPicPr>
          <p:cNvPr id="34818" name="Obraz 2">
            <a:extLst>
              <a:ext uri="{FF2B5EF4-FFF2-40B4-BE49-F238E27FC236}">
                <a16:creationId xmlns:a16="http://schemas.microsoft.com/office/drawing/2014/main" id="{FD19325D-16C6-9A20-AE14-FD7D24AD04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13975" y="300038"/>
            <a:ext cx="1573213" cy="202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ytuł 1">
            <a:extLst>
              <a:ext uri="{FF2B5EF4-FFF2-40B4-BE49-F238E27FC236}">
                <a16:creationId xmlns:a16="http://schemas.microsoft.com/office/drawing/2014/main" id="{A880161D-92DC-E317-5B63-A4E2B3C95656}"/>
              </a:ext>
            </a:extLst>
          </p:cNvPr>
          <p:cNvSpPr txBox="1">
            <a:spLocks/>
          </p:cNvSpPr>
          <p:nvPr/>
        </p:nvSpPr>
        <p:spPr>
          <a:xfrm>
            <a:off x="215900" y="3497263"/>
            <a:ext cx="11976100" cy="1489075"/>
          </a:xfrm>
          <a:prstGeom prst="rect">
            <a:avLst/>
          </a:prstGeom>
        </p:spPr>
        <p:txBody>
          <a:bodyPr anchor="b">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defRPr/>
            </a:pPr>
            <a:br>
              <a:rPr lang="pl-PL" dirty="0">
                <a:effectLst>
                  <a:outerShdw blurRad="38100" dist="38100" dir="2700000" algn="tl">
                    <a:srgbClr val="000000">
                      <a:alpha val="43137"/>
                    </a:srgbClr>
                  </a:outerShdw>
                </a:effectLst>
              </a:rPr>
            </a:br>
            <a:br>
              <a:rPr lang="pl-PL" dirty="0">
                <a:effectLst>
                  <a:outerShdw blurRad="38100" dist="38100" dir="2700000" algn="tl">
                    <a:srgbClr val="000000">
                      <a:alpha val="43137"/>
                    </a:srgbClr>
                  </a:outerShdw>
                </a:effectLst>
              </a:rPr>
            </a:br>
            <a:br>
              <a:rPr lang="pl-PL" dirty="0">
                <a:effectLst>
                  <a:outerShdw blurRad="38100" dist="38100" dir="2700000" algn="tl">
                    <a:srgbClr val="000000">
                      <a:alpha val="43137"/>
                    </a:srgbClr>
                  </a:outerShdw>
                </a:effectLst>
              </a:rPr>
            </a:br>
            <a:br>
              <a:rPr lang="pl-PL" dirty="0">
                <a:effectLst>
                  <a:outerShdw blurRad="38100" dist="38100" dir="2700000" algn="tl">
                    <a:srgbClr val="000000">
                      <a:alpha val="43137"/>
                    </a:srgbClr>
                  </a:outerShdw>
                </a:effectLst>
              </a:rPr>
            </a:br>
            <a:br>
              <a:rPr lang="pl-PL" dirty="0">
                <a:effectLst>
                  <a:outerShdw blurRad="38100" dist="38100" dir="2700000" algn="tl">
                    <a:srgbClr val="000000">
                      <a:alpha val="43137"/>
                    </a:srgbClr>
                  </a:outerShdw>
                </a:effectLst>
              </a:rPr>
            </a:br>
            <a:br>
              <a:rPr lang="pl-PL" dirty="0">
                <a:effectLst>
                  <a:outerShdw blurRad="38100" dist="38100" dir="2700000" algn="tl">
                    <a:srgbClr val="000000">
                      <a:alpha val="43137"/>
                    </a:srgbClr>
                  </a:outerShdw>
                </a:effectLst>
              </a:rPr>
            </a:br>
            <a:br>
              <a:rPr lang="pl-PL" dirty="0">
                <a:effectLst>
                  <a:outerShdw blurRad="38100" dist="38100" dir="2700000" algn="tl">
                    <a:srgbClr val="000000">
                      <a:alpha val="43137"/>
                    </a:srgbClr>
                  </a:outerShdw>
                </a:effectLst>
              </a:rPr>
            </a:br>
            <a:br>
              <a:rPr lang="pl-PL" dirty="0">
                <a:effectLst>
                  <a:outerShdw blurRad="38100" dist="38100" dir="2700000" algn="tl">
                    <a:srgbClr val="000000">
                      <a:alpha val="43137"/>
                    </a:srgbClr>
                  </a:outerShdw>
                </a:effectLst>
              </a:rPr>
            </a:br>
            <a:r>
              <a:rPr lang="pl-PL" sz="26400" b="1" dirty="0">
                <a:solidFill>
                  <a:srgbClr val="C00000"/>
                </a:solidFill>
                <a:effectLst>
                  <a:outerShdw blurRad="38100" dist="38100" dir="2700000" algn="tl">
                    <a:srgbClr val="000000">
                      <a:alpha val="43137"/>
                    </a:srgbClr>
                  </a:outerShdw>
                </a:effectLst>
              </a:rPr>
              <a:t>CHARAKTERYSTYCZNE INTERWENCJE W ROKU 2024</a:t>
            </a:r>
          </a:p>
        </p:txBody>
      </p:sp>
      <p:cxnSp>
        <p:nvCxnSpPr>
          <p:cNvPr id="7" name="Łącznik prosty 6">
            <a:extLst>
              <a:ext uri="{FF2B5EF4-FFF2-40B4-BE49-F238E27FC236}">
                <a16:creationId xmlns:a16="http://schemas.microsoft.com/office/drawing/2014/main" id="{C98E33AA-5FB9-FF83-04A6-0AF5784F9E4D}"/>
              </a:ext>
            </a:extLst>
          </p:cNvPr>
          <p:cNvCxnSpPr>
            <a:cxnSpLocks/>
          </p:cNvCxnSpPr>
          <p:nvPr/>
        </p:nvCxnSpPr>
        <p:spPr>
          <a:xfrm>
            <a:off x="0" y="3090863"/>
            <a:ext cx="12192000" cy="158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65510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A8C243D-FDB5-9FEE-FC1B-303C35A9101A}"/>
              </a:ext>
            </a:extLst>
          </p:cNvPr>
          <p:cNvSpPr>
            <a:spLocks noGrp="1"/>
          </p:cNvSpPr>
          <p:nvPr>
            <p:ph type="title"/>
          </p:nvPr>
        </p:nvSpPr>
        <p:spPr>
          <a:xfrm>
            <a:off x="1390400" y="264770"/>
            <a:ext cx="10123575" cy="1974578"/>
          </a:xfrm>
        </p:spPr>
        <p:txBody>
          <a:bodyPr/>
          <a:lstStyle/>
          <a:p>
            <a:r>
              <a:rPr kumimoji="0" lang="pl-PL" altLang="pl-PL" sz="4000" i="0" u="none" strike="noStrike" kern="1200" cap="none" spc="0" normalizeH="0" baseline="0" noProof="0" dirty="0">
                <a:ln>
                  <a:noFill/>
                </a:ln>
                <a:solidFill>
                  <a:srgbClr val="C00000"/>
                </a:solidFill>
                <a:effectLst/>
                <a:uLnTx/>
                <a:uFillTx/>
                <a:latin typeface="+mn-lt"/>
                <a:ea typeface="+mj-ea"/>
                <a:cs typeface="+mj-cs"/>
              </a:rPr>
              <a:t>P</a:t>
            </a:r>
            <a:r>
              <a:rPr lang="pl-PL" altLang="pl-PL" sz="4000" dirty="0" err="1">
                <a:solidFill>
                  <a:srgbClr val="C00000"/>
                </a:solidFill>
                <a:latin typeface="+mn-lt"/>
              </a:rPr>
              <a:t>ożar</a:t>
            </a:r>
            <a:r>
              <a:rPr kumimoji="0" lang="pl-PL" altLang="pl-PL" sz="4000" i="0" u="none" strike="noStrike" kern="1200" cap="none" spc="0" normalizeH="0" baseline="0" noProof="0" dirty="0">
                <a:ln>
                  <a:noFill/>
                </a:ln>
                <a:solidFill>
                  <a:srgbClr val="C00000"/>
                </a:solidFill>
                <a:effectLst/>
                <a:uLnTx/>
                <a:uFillTx/>
                <a:latin typeface="+mn-lt"/>
                <a:ea typeface="+mj-ea"/>
                <a:cs typeface="+mj-cs"/>
              </a:rPr>
              <a:t> </a:t>
            </a:r>
            <a:r>
              <a:rPr lang="pl-PL" altLang="pl-PL" sz="4000" dirty="0">
                <a:solidFill>
                  <a:srgbClr val="C00000"/>
                </a:solidFill>
                <a:latin typeface="+mn-lt"/>
              </a:rPr>
              <a:t>chlewni</a:t>
            </a:r>
            <a:r>
              <a:rPr kumimoji="0" lang="pl-PL" altLang="pl-PL" sz="4000" i="0" u="none" strike="noStrike" kern="1200" cap="none" spc="0" normalizeH="0" baseline="0" noProof="0" dirty="0">
                <a:ln>
                  <a:noFill/>
                </a:ln>
                <a:solidFill>
                  <a:srgbClr val="C00000"/>
                </a:solidFill>
                <a:effectLst/>
                <a:uLnTx/>
                <a:uFillTx/>
                <a:latin typeface="+mn-lt"/>
                <a:ea typeface="+mj-ea"/>
                <a:cs typeface="+mj-cs"/>
              </a:rPr>
              <a:t> w </a:t>
            </a:r>
            <a:r>
              <a:rPr lang="pl-PL" altLang="pl-PL" sz="4000" dirty="0">
                <a:solidFill>
                  <a:srgbClr val="C00000"/>
                </a:solidFill>
                <a:latin typeface="+mn-lt"/>
              </a:rPr>
              <a:t>Zębowie </a:t>
            </a:r>
            <a:r>
              <a:rPr kumimoji="0" lang="pl-PL" altLang="pl-PL" sz="4000" i="0" u="none" strike="noStrike" kern="1200" cap="none" spc="0" normalizeH="0" baseline="0" noProof="0" dirty="0">
                <a:ln>
                  <a:noFill/>
                </a:ln>
                <a:solidFill>
                  <a:srgbClr val="C00000"/>
                </a:solidFill>
                <a:effectLst/>
                <a:uLnTx/>
                <a:uFillTx/>
                <a:latin typeface="+mn-lt"/>
                <a:ea typeface="+mj-ea"/>
                <a:cs typeface="+mj-cs"/>
              </a:rPr>
              <a:t>14.01.2024 r.</a:t>
            </a:r>
            <a:br>
              <a:rPr kumimoji="0" lang="en-US" altLang="pl-PL" i="0" u="none" strike="noStrike" kern="1200" cap="none" spc="0" normalizeH="0" baseline="0" noProof="0" dirty="0">
                <a:ln>
                  <a:noFill/>
                </a:ln>
                <a:solidFill>
                  <a:srgbClr val="EBEBEB"/>
                </a:solidFill>
                <a:effectLst/>
                <a:uLnTx/>
                <a:uFillTx/>
                <a:latin typeface="+mn-lt"/>
                <a:ea typeface="+mj-ea"/>
                <a:cs typeface="+mj-cs"/>
              </a:rPr>
            </a:br>
            <a:endParaRPr lang="pl-PL" dirty="0">
              <a:latin typeface="+mn-lt"/>
            </a:endParaRPr>
          </a:p>
        </p:txBody>
      </p:sp>
      <p:pic>
        <p:nvPicPr>
          <p:cNvPr id="5" name="Obraz 4" descr="Obraz zawierający na wolnym powietrzu, ogień, niebo, budynek&#10;&#10;Zawartość wygenerowana przez sztuczną inteligencję może być niepoprawna.">
            <a:extLst>
              <a:ext uri="{FF2B5EF4-FFF2-40B4-BE49-F238E27FC236}">
                <a16:creationId xmlns:a16="http://schemas.microsoft.com/office/drawing/2014/main" id="{D35EDE71-7BA5-6832-02D6-5088B1FD2482}"/>
              </a:ext>
            </a:extLst>
          </p:cNvPr>
          <p:cNvPicPr>
            <a:picLocks noChangeAspect="1"/>
          </p:cNvPicPr>
          <p:nvPr/>
        </p:nvPicPr>
        <p:blipFill>
          <a:blip r:embed="rId3"/>
          <a:stretch>
            <a:fillRect/>
          </a:stretch>
        </p:blipFill>
        <p:spPr>
          <a:xfrm>
            <a:off x="133760" y="1586578"/>
            <a:ext cx="7365158" cy="4142901"/>
          </a:xfrm>
          <a:prstGeom prst="rect">
            <a:avLst/>
          </a:prstGeom>
          <a:ln>
            <a:noFill/>
          </a:ln>
          <a:effectLst>
            <a:softEdge rad="112500"/>
          </a:effectLst>
        </p:spPr>
      </p:pic>
      <p:pic>
        <p:nvPicPr>
          <p:cNvPr id="8" name="Obraz 7" descr="Obraz zawierający na wolnym powietrzu, strażak, zanieczyszczenie, niebo&#10;&#10;Zawartość wygenerowana przez sztuczną inteligencję może być niepoprawna.">
            <a:extLst>
              <a:ext uri="{FF2B5EF4-FFF2-40B4-BE49-F238E27FC236}">
                <a16:creationId xmlns:a16="http://schemas.microsoft.com/office/drawing/2014/main" id="{56CE034A-681D-AB6F-CF0E-52EB32249FD7}"/>
              </a:ext>
            </a:extLst>
          </p:cNvPr>
          <p:cNvPicPr>
            <a:picLocks noChangeAspect="1"/>
          </p:cNvPicPr>
          <p:nvPr/>
        </p:nvPicPr>
        <p:blipFill>
          <a:blip r:embed="rId4"/>
          <a:stretch>
            <a:fillRect/>
          </a:stretch>
        </p:blipFill>
        <p:spPr>
          <a:xfrm>
            <a:off x="7439960" y="1807711"/>
            <a:ext cx="4618280" cy="3463711"/>
          </a:xfrm>
          <a:prstGeom prst="rect">
            <a:avLst/>
          </a:prstGeom>
          <a:ln>
            <a:noFill/>
          </a:ln>
          <a:effectLst>
            <a:softEdge rad="112500"/>
          </a:effectLst>
        </p:spPr>
      </p:pic>
    </p:spTree>
    <p:extLst>
      <p:ext uri="{BB962C8B-B14F-4D97-AF65-F5344CB8AC3E}">
        <p14:creationId xmlns:p14="http://schemas.microsoft.com/office/powerpoint/2010/main" val="4083839778"/>
      </p:ext>
    </p:extLst>
  </p:cSld>
  <p:clrMapOvr>
    <a:masterClrMapping/>
  </p:clrMapOvr>
  <p:extLst>
    <p:ext uri="{6950BFC3-D8DA-4A85-94F7-54DA5524770B}">
      <p188:commentRel xmlns:p188="http://schemas.microsoft.com/office/powerpoint/2018/8/main" r:id="rId2"/>
    </p:ext>
  </p:extLst>
</p:sld>
</file>

<file path=ppt/theme/theme1.xml><?xml version="1.0" encoding="utf-8"?>
<a:theme xmlns:a="http://schemas.openxmlformats.org/drawingml/2006/main" name="Office Theme">
  <a:themeElements>
    <a:clrScheme name="Motyw pakietu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otyw pakietu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yw pakietu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3877</TotalTime>
  <Words>2017</Words>
  <Application>Microsoft Office PowerPoint</Application>
  <PresentationFormat>Panoramiczny</PresentationFormat>
  <Paragraphs>568</Paragraphs>
  <Slides>53</Slides>
  <Notes>0</Notes>
  <HiddenSlides>0</HiddenSlides>
  <MMClips>0</MMClips>
  <ScaleCrop>false</ScaleCrop>
  <HeadingPairs>
    <vt:vector size="8" baseType="variant">
      <vt:variant>
        <vt:lpstr>Używane czcionki</vt:lpstr>
      </vt:variant>
      <vt:variant>
        <vt:i4>8</vt:i4>
      </vt:variant>
      <vt:variant>
        <vt:lpstr>Motyw</vt:lpstr>
      </vt:variant>
      <vt:variant>
        <vt:i4>1</vt:i4>
      </vt:variant>
      <vt:variant>
        <vt:lpstr>Osadzone serwery OLE</vt:lpstr>
      </vt:variant>
      <vt:variant>
        <vt:i4>1</vt:i4>
      </vt:variant>
      <vt:variant>
        <vt:lpstr>Tytuły slajdów</vt:lpstr>
      </vt:variant>
      <vt:variant>
        <vt:i4>53</vt:i4>
      </vt:variant>
    </vt:vector>
  </HeadingPairs>
  <TitlesOfParts>
    <vt:vector size="63" baseType="lpstr">
      <vt:lpstr>Arial</vt:lpstr>
      <vt:lpstr>Calibri</vt:lpstr>
      <vt:lpstr>Calibri Light</vt:lpstr>
      <vt:lpstr>Noto Sans Symbols</vt:lpstr>
      <vt:lpstr>Open Sans</vt:lpstr>
      <vt:lpstr>Tahoma</vt:lpstr>
      <vt:lpstr>Times New Roman</vt:lpstr>
      <vt:lpstr>Wingdings 3</vt:lpstr>
      <vt:lpstr>Office Theme</vt:lpstr>
      <vt:lpstr>Acrobat Document</vt:lpstr>
      <vt:lpstr>Prezentacja programu PowerPoint</vt:lpstr>
      <vt:lpstr>        STATYSTYKA ZDARZEŃ</vt:lpstr>
      <vt:lpstr>       STATYSTYKA</vt:lpstr>
      <vt:lpstr>Prezentacja programu PowerPoint</vt:lpstr>
      <vt:lpstr>Prezentacja programu PowerPoint</vt:lpstr>
      <vt:lpstr>Udział strażaków OSP i PSP w zdarzeniach, straty, uratowane mienie, czas trwania działań w roku 2024</vt:lpstr>
      <vt:lpstr>Prezentacja programu PowerPoint</vt:lpstr>
      <vt:lpstr>Prezentacja programu PowerPoint</vt:lpstr>
      <vt:lpstr>Pożar chlewni w Zębowie 14.01.2024 r. </vt:lpstr>
      <vt:lpstr>Tragiczny w skutkach wypadek na DW305   Boruja Nowa 31.03.2024 r. </vt:lpstr>
      <vt:lpstr>Pożar mieszkania w budynku wielorodzinnym  w Sielinku 02.06.2024 r.  </vt:lpstr>
      <vt:lpstr>Pożar budynku inwentarskiego  w Bolewicku 02.08.2024 r.</vt:lpstr>
      <vt:lpstr>Prezentacja programu PowerPoint</vt:lpstr>
      <vt:lpstr>Strażacy ewakuowali rodzinę z płonącego budynku, Zbąszyń 12.11.2024 r.  </vt:lpstr>
      <vt:lpstr>Wypadek ciężarówki przewożącej sprzęt wojskowy, Lwówek 21.11.2024 r.</vt:lpstr>
      <vt:lpstr>Działania podczas powodzi </vt:lpstr>
      <vt:lpstr>Prezentacja programu PowerPoint</vt:lpstr>
      <vt:lpstr>Dotacja dla jednostek OSP włączonych do KSRG</vt:lpstr>
      <vt:lpstr>Dotacja MSWiA dla jednostek OSP spoza KSRG</vt:lpstr>
      <vt:lpstr>Dotacja MDP dla jednostek OSP  z terenu powiatu nowotomyskiego w 2024 r. na organizację obozów</vt:lpstr>
      <vt:lpstr>Dofinansowanie OSP na zadania związane  z ochroną ludności  i ratownictwa 2024 r.</vt:lpstr>
      <vt:lpstr>Zakupy Ochotniczych Straży Pożarnych w 2024 roku</vt:lpstr>
      <vt:lpstr>Zakupy Ochotniczych Straży Pożarnych w 2024 roku</vt:lpstr>
      <vt:lpstr>Komenda Powiatowa Państwowej Straży Pożarnej w Nowym Tomyślu w 2024 roku zrealizowała zakup programu komputerowego Fortech ERP składającego się z 5 modułów tematycznych tj. Finansowo-Księgowy, Płace, Kadry, Środki Trwałe oraz Gospodarka Materiałowa  ze środków pozyskanych w ramach Funduszu Wsparcia - powiat nowotomyski przekazał 25.000,00 zł na przedmiotowy zakup.</vt:lpstr>
      <vt:lpstr>Zakupy KP PSP Nowy Tomyśl w 2024 roku </vt:lpstr>
      <vt:lpstr>PRZEGLĄDY TECHNICZNE POJAZDÓW I SPRZĘTU</vt:lpstr>
      <vt:lpstr>Prezentacja programu PowerPoint</vt:lpstr>
      <vt:lpstr>STRUKTURA ZATRUDNIENIA </vt:lpstr>
      <vt:lpstr>Zmiany kadrowe</vt:lpstr>
      <vt:lpstr>AWANSE NA WYŻSZE STOPNIE SŁUŻBOWE </vt:lpstr>
      <vt:lpstr>ODZNACZENIA</vt:lpstr>
      <vt:lpstr>ŚWIADCZENIA RATOWNICZE DLA DRUHÓW OCHOTNICZYCH STRAŻY POŻARNYCH</vt:lpstr>
      <vt:lpstr>PODNOSZENIE KWALIFIKACJI ZAWOOWYCH</vt:lpstr>
      <vt:lpstr>Prezentacja programu PowerPoint</vt:lpstr>
      <vt:lpstr>Prezentacja programu PowerPoint</vt:lpstr>
      <vt:lpstr>Prezentacja programu PowerPoint</vt:lpstr>
      <vt:lpstr>   WYNIKI CZYNNOŚCI KONTROLNO - ROZPOZNAWCZYCH </vt:lpstr>
      <vt:lpstr>Prezentacja programu PowerPoint</vt:lpstr>
      <vt:lpstr>Prezentacja programu PowerPoint</vt:lpstr>
      <vt:lpstr>EFEKTY CZYNNOŚCI KONTROLNO – ROZPOZNAWCZYCH </vt:lpstr>
      <vt:lpstr>Prezentacja programu PowerPoint</vt:lpstr>
      <vt:lpstr>        </vt:lpstr>
      <vt:lpstr>Prezentacja programu PowerPoint</vt:lpstr>
      <vt:lpstr>Prezentacja programu PowerPoint</vt:lpstr>
      <vt:lpstr>Wojewódzkie ćwiczenia ratownicze „NOTEĆ 2024” 23-24 października </vt:lpstr>
      <vt:lpstr>SPORT</vt:lpstr>
      <vt:lpstr>Szkolenia jednostek OSP</vt:lpstr>
      <vt:lpstr>Szkolenia jednostek OSP</vt:lpstr>
      <vt:lpstr>Prewencja społeczna</vt:lpstr>
      <vt:lpstr>Prezentacja programu PowerPoint</vt:lpstr>
      <vt:lpstr>Ogólnopolski Turniej Wiedzy Pożarniczej 2024 - etap powiatowy</vt:lpstr>
      <vt:lpstr>Prezentacja programu PowerPoint</vt:lpstr>
      <vt:lpstr>Prezentacja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NARADA  PODSUMOWUJĄCA DZIAŁALNOŚĆ   KOMENDY POWIATOWEJ  PAŃSTWOWEJ STRAŻY POŻARNEJ W NOWYM TOMYŚLU  ZA 2019 ROK</dc:title>
  <dc:creator>Komenda SPNT</dc:creator>
  <cp:lastModifiedBy>Straż Pożarna NT</cp:lastModifiedBy>
  <cp:revision>184</cp:revision>
  <cp:lastPrinted>2025-03-06T10:27:44Z</cp:lastPrinted>
  <dcterms:created xsi:type="dcterms:W3CDTF">2020-02-28T08:44:23Z</dcterms:created>
  <dcterms:modified xsi:type="dcterms:W3CDTF">2025-03-14T08:21:36Z</dcterms:modified>
</cp:coreProperties>
</file>