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65" r:id="rId6"/>
    <p:sldId id="264" r:id="rId7"/>
    <p:sldId id="266" r:id="rId8"/>
    <p:sldId id="267" r:id="rId9"/>
    <p:sldId id="268" r:id="rId10"/>
    <p:sldId id="272" r:id="rId11"/>
    <p:sldId id="271" r:id="rId12"/>
    <p:sldId id="270" r:id="rId13"/>
  </p:sldIdLst>
  <p:sldSz cx="12192000" cy="6858000"/>
  <p:notesSz cx="6797675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2AA0F-5CB4-4062-BB2B-CDF5565755A4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205CF-22A0-4169-81D7-5D60DAF63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548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205CF-22A0-4169-81D7-5D60DAF63E9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124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CC8B18-9FCE-AE83-ACB0-195CB6505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904F80C-E226-50B0-E7ED-9C7BCD802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8D7D86-CBDE-D632-8557-9C5D52B0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F98-9A2C-448A-9EF6-A0F183A65894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868C8C-3D76-49E6-E087-0AC15F66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A0C037-A5C2-8CE7-AF21-E8B5B3F2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BD96-41C1-41C8-BAEF-282A9267F1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160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96E1B2-3A76-ED68-19B3-A58EE98B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F7B4000-44F5-6076-9795-342FE8C54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546CAF-4245-4595-E8D6-148AA24B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F98-9A2C-448A-9EF6-A0F183A65894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E9E2E5-0DBA-E3AA-EF99-9B818E59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E3A46C8-F939-58B5-DB9E-612ED3B1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BD96-41C1-41C8-BAEF-282A9267F1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15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4D0F8CD-92B2-FAA1-02CE-9324F4157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7559154-3319-3801-5031-406423387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FE1E51-F44E-4095-7D54-E91BDCCB1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F98-9A2C-448A-9EF6-A0F183A65894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E26B04-9E68-5E4B-39F6-A1C5157B1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FB3308-51BF-CD84-D06F-C8157E3C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BD96-41C1-41C8-BAEF-282A9267F1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17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8679ED-F567-0FC1-37FC-00ADF793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7427C0-A3A5-AAA4-C1CA-BD4710065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139A4F-40D6-C41D-BEC1-C0ADC8A4C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F98-9A2C-448A-9EF6-A0F183A65894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2B9A1C-73E8-7A4E-1687-EFB2209E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6B21D9-9418-0916-052E-CDA70825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BD96-41C1-41C8-BAEF-282A9267F1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53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8D118B-13EB-22AE-ABDC-1F08FA01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326006-B5E1-ECA0-545C-31BB126BB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A61CB0-EA93-110B-CEAD-9B0AF0A3E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F98-9A2C-448A-9EF6-A0F183A65894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763906-DF40-74BF-A3F1-6C0F35B8E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29311B-D01B-E5A3-1142-588E5D74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BD96-41C1-41C8-BAEF-282A9267F1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02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DFBCE4-43D4-C54D-E98A-3BE0C116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BDA32C-362F-A857-ED29-3ED4BEBAD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FB8F739-BC3E-DAC1-9E89-F5DC929BA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7BC69B0-987A-F50A-1E01-5AFF99992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F98-9A2C-448A-9EF6-A0F183A65894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D0043E0-F37F-6DA0-EE37-EDBFE620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C680BFD-67CE-721F-E75A-92170993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BD96-41C1-41C8-BAEF-282A9267F1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98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671C8D-5DCC-B72B-2A5C-B1E22DC7A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607F20-789D-9CA7-4E0E-A7D246BA1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8EE137-A406-2B93-44EB-8B2E101A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08D13DB-E83E-9BA2-7E47-AC155D4EA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D6EA3E4-B4CD-7D9E-6E99-7FDE71A4A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11492E2-AC6A-0A7F-3A0A-593307618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F98-9A2C-448A-9EF6-A0F183A65894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696D04C-0797-D1AD-BD4A-07CC788A2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A604480-8093-3D2F-419E-468FEBCF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BD96-41C1-41C8-BAEF-282A9267F1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88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990FA6-BB5C-A186-E1DF-1F722D93F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91EBAAE-E244-92D2-FB78-EA9E7E9D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F98-9A2C-448A-9EF6-A0F183A65894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C7B3982-3CD8-36E4-5EA1-4A6B1FD3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2262529-806F-6F04-F4CA-E0DE7DDA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BD96-41C1-41C8-BAEF-282A9267F1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31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B3728CA-55FD-FF43-AD5C-13EA6C91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F98-9A2C-448A-9EF6-A0F183A65894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8EA9188-9F53-81C4-BDEA-4496E14C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C30FFAD-81DD-EE5B-AB50-2ACEEC92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BD96-41C1-41C8-BAEF-282A9267F1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800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0C7037-DE4D-CCE9-33FE-B776032B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B794A6-883A-DC35-154A-C7039AEB9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A1BEF45-C709-F7E2-A9EA-536FFD976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B870C23-866C-806B-E285-D1423C5B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F98-9A2C-448A-9EF6-A0F183A65894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C5353CE-D74F-0E02-9DBC-BE67A1DD9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FC1E5E7-31BF-7ACC-0B37-D1E042C9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BD96-41C1-41C8-BAEF-282A9267F1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104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A7DB19-44B4-E1A2-EDA4-518F88DE3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4A9868B-5A24-C248-0DAB-460F8291B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ADFE72-D8EB-B127-5AE7-E19A51E75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46EC568-2A4B-543C-972D-A214FB7D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F98-9A2C-448A-9EF6-A0F183A65894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2483A86-0F30-A065-9628-4A02A9E2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7D51FFF-332D-20F6-6430-D4343D06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BD96-41C1-41C8-BAEF-282A9267F1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54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28E6EB2-A95E-F036-9F2B-07EBE100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B710F3-9727-9E7B-B1AB-1875A1011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D4709D-8229-4AC0-6493-F4D047749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0FF98-9A2C-448A-9EF6-A0F183A65894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87ABEE-8E2E-2F05-A7F8-26F55DE33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76E8D9-23DD-AE21-3F6D-71474124A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BD96-41C1-41C8-BAEF-282A9267F1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726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0A6638-D89F-9763-ED3E-327AB2083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4838" y="1666003"/>
            <a:ext cx="9242323" cy="2615299"/>
          </a:xfrm>
        </p:spPr>
        <p:txBody>
          <a:bodyPr>
            <a:normAutofit fontScale="90000"/>
          </a:bodyPr>
          <a:lstStyle/>
          <a:p>
            <a:pPr marR="553085">
              <a:lnSpc>
                <a:spcPct val="100000"/>
              </a:lnSpc>
            </a:pPr>
            <a:b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3600" b="1" kern="0" dirty="0">
                <a:latin typeface="Calibri Light" panose="020F0302020204030204" pitchFamily="34" charset="0"/>
                <a:ea typeface="Calibri" panose="020F0502020204030204" pitchFamily="34" charset="0"/>
              </a:rPr>
              <a:t>SPRAWOZDANIE ZA 2024 ROK </a:t>
            </a:r>
            <a:br>
              <a:rPr lang="pl-PL" sz="3600" b="1" kern="0" dirty="0">
                <a:latin typeface="Calibri Light" panose="020F0302020204030204" pitchFamily="34" charset="0"/>
                <a:ea typeface="Calibri" panose="020F0502020204030204" pitchFamily="34" charset="0"/>
              </a:rPr>
            </a:br>
            <a:r>
              <a:rPr lang="pl-PL" sz="3600" b="1" kern="0" dirty="0">
                <a:latin typeface="Calibri Light" panose="020F0302020204030204" pitchFamily="34" charset="0"/>
                <a:ea typeface="Calibri" panose="020F0502020204030204" pitchFamily="34" charset="0"/>
              </a:rPr>
              <a:t>Z DZIAŁALNOŚCI </a:t>
            </a:r>
            <a:br>
              <a:rPr lang="pl-PL" sz="3600" b="1" kern="0" dirty="0">
                <a:latin typeface="Calibri Light" panose="020F0302020204030204" pitchFamily="34" charset="0"/>
                <a:ea typeface="Calibri" panose="020F0502020204030204" pitchFamily="34" charset="0"/>
              </a:rPr>
            </a:br>
            <a:r>
              <a:rPr lang="pl-PL" sz="3600" b="1" kern="0" dirty="0">
                <a:latin typeface="Calibri Light" panose="020F0302020204030204" pitchFamily="34" charset="0"/>
                <a:ea typeface="Calibri" panose="020F0502020204030204" pitchFamily="34" charset="0"/>
              </a:rPr>
              <a:t>POWIATOWEGO</a:t>
            </a:r>
            <a:r>
              <a:rPr lang="pl-PL" sz="3600" b="1" kern="0" spc="-45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pl-PL" sz="3600" b="1" kern="0" dirty="0">
                <a:latin typeface="Calibri Light" panose="020F0302020204030204" pitchFamily="34" charset="0"/>
                <a:ea typeface="Calibri" panose="020F0502020204030204" pitchFamily="34" charset="0"/>
              </a:rPr>
              <a:t>CENTRUM</a:t>
            </a:r>
            <a:r>
              <a:rPr lang="pl-PL" sz="3600" b="1" kern="0" spc="-60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pl-PL" sz="3600" b="1" kern="0" dirty="0">
                <a:latin typeface="Calibri Light" panose="020F0302020204030204" pitchFamily="34" charset="0"/>
                <a:ea typeface="Calibri" panose="020F0502020204030204" pitchFamily="34" charset="0"/>
              </a:rPr>
              <a:t>POMOCY</a:t>
            </a:r>
            <a:r>
              <a:rPr lang="pl-PL" sz="3600" b="1" kern="0" spc="-65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pl-PL" sz="3600" b="1" kern="0" dirty="0">
                <a:latin typeface="Calibri Light" panose="020F0302020204030204" pitchFamily="34" charset="0"/>
                <a:ea typeface="Calibri" panose="020F0502020204030204" pitchFamily="34" charset="0"/>
              </a:rPr>
              <a:t>RODZINIE </a:t>
            </a:r>
            <a:br>
              <a:rPr lang="pl-PL" sz="3600" b="1" kern="0" dirty="0">
                <a:latin typeface="Calibri Light" panose="020F0302020204030204" pitchFamily="34" charset="0"/>
                <a:ea typeface="Calibri" panose="020F0502020204030204" pitchFamily="34" charset="0"/>
              </a:rPr>
            </a:br>
            <a:r>
              <a:rPr lang="pl-PL" sz="3600" b="1" kern="0" dirty="0">
                <a:latin typeface="Calibri Light" panose="020F0302020204030204" pitchFamily="34" charset="0"/>
                <a:ea typeface="Calibri" panose="020F0502020204030204" pitchFamily="34" charset="0"/>
              </a:rPr>
              <a:t>W NOWYM TOMYŚLU</a:t>
            </a:r>
            <a:br>
              <a:rPr lang="pl-PL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6683D32-FA42-9440-1DAA-9B7248B60144}"/>
              </a:ext>
            </a:extLst>
          </p:cNvPr>
          <p:cNvCxnSpPr>
            <a:cxnSpLocks/>
          </p:cNvCxnSpPr>
          <p:nvPr/>
        </p:nvCxnSpPr>
        <p:spPr>
          <a:xfrm>
            <a:off x="1348118" y="3849247"/>
            <a:ext cx="9495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0BCCA4E-70C9-76F3-66A4-51BEE0168D58}"/>
              </a:ext>
            </a:extLst>
          </p:cNvPr>
          <p:cNvSpPr txBox="1"/>
          <p:nvPr/>
        </p:nvSpPr>
        <p:spPr>
          <a:xfrm>
            <a:off x="1213742" y="4051819"/>
            <a:ext cx="6622567" cy="1868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Najważniejsze obszary działalności Centrum: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 społeczna, w tym interwencja kryzysowa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Piecza zastępcza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osób z niepełnosprawnościami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CC7F738-F1C8-ECF4-E143-DB9CA7F90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0" y="350946"/>
            <a:ext cx="269913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0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F02508-23B0-38E6-4DF3-7194B9E13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141" y="591310"/>
            <a:ext cx="8059269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+mj-cs"/>
              </a:rPr>
              <a:t>Projekty, programy, aktywność konkursowa</a:t>
            </a:r>
            <a:br>
              <a:rPr kumimoji="0" lang="pl-PL" sz="3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+mj-cs"/>
              </a:rPr>
            </a:b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AFDE28-243A-7325-BBE0-9A81C9F07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508" y="176287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Lokalny Punkt Pomocy Pokrzywdzonym Przestępstwem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Rajdy </a:t>
            </a:r>
            <a:r>
              <a:rPr lang="pl-P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nordic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walking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pogadanką specjalisty dietetyka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Pilotażowy projekt pn. „Mieszkańcy Gminy Opalenica – przyszłym pokoleniom”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Przegląd muzycznych zespołów senioralnych z powiatu nowotomyskiego pn. „Z biesiadą w tle”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pn. „My też możemy pomóc V”, realizowany w ramach Programu Osłonowego „Wspieranie Jednostek Samorządu Terytorialnego w Tworzeniu Systemu Przeciwdziałania Przemocy Domowej”, współfinansowanego przez Skarb Państwa-Kancelarię Prezesa Rady Ministrów realizującą zadania z zakresu obsługi Ministra do spraw Równości: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Kampania medialna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Konkurs fotograficzny „Przy rodzinnym stole”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Warsztaty edukacyjne (szkoła rodziców)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Piknik rodzinny</a:t>
            </a:r>
          </a:p>
          <a:p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B9AC6561-98F3-25D4-F88E-F114A28599A6}"/>
              </a:ext>
            </a:extLst>
          </p:cNvPr>
          <p:cNvCxnSpPr>
            <a:cxnSpLocks/>
          </p:cNvCxnSpPr>
          <p:nvPr/>
        </p:nvCxnSpPr>
        <p:spPr>
          <a:xfrm>
            <a:off x="2492188" y="1254092"/>
            <a:ext cx="83371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7C40BCF2-4A6E-424F-9BE0-9AF3D23DE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4" y="277419"/>
            <a:ext cx="2222758" cy="82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DBDDC1-C83D-4442-0E55-E958F651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117" y="681037"/>
            <a:ext cx="8377518" cy="1325563"/>
          </a:xfrm>
        </p:spPr>
        <p:txBody>
          <a:bodyPr>
            <a:normAutofit/>
          </a:bodyPr>
          <a:lstStyle/>
          <a:p>
            <a:r>
              <a:rPr lang="pl-PL" sz="4000" dirty="0"/>
              <a:t>Projekt finansowany ze środków UE</a:t>
            </a:r>
            <a:br>
              <a:rPr lang="pl-PL" sz="4800" dirty="0"/>
            </a:b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8C803F-A678-A17A-F2FE-D3E9E1EB6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635" y="1673224"/>
            <a:ext cx="10668000" cy="450373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Projekt pn. </a:t>
            </a:r>
            <a:r>
              <a:rPr lang="pl-P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„Wsparcie </a:t>
            </a:r>
            <a:r>
              <a:rPr lang="pl-PL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deinstytucjonalizacji</a:t>
            </a:r>
            <a:r>
              <a:rPr lang="pl-P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pieczy zastępczej w podregionie leszczyńskim” </a:t>
            </a: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dofinansowany ze środków Programu „Fundusze Europejskie dla Wielkopolski na lata 2021 – 2027”</a:t>
            </a:r>
          </a:p>
          <a:p>
            <a:pPr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Wartość projektu: 14 996 567,91 zł.</a:t>
            </a:r>
          </a:p>
          <a:p>
            <a:pPr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Kwota dofinansowania UE: 10 497 597,53 zł.</a:t>
            </a:r>
          </a:p>
          <a:p>
            <a:pPr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Kwota dla Powiatu Nowotomyskiego: 1 006 563,17 zł; wkład własny powiatu:  52 977,00 zł.</a:t>
            </a:r>
          </a:p>
          <a:p>
            <a:pPr>
              <a:lnSpc>
                <a:spcPct val="100000"/>
              </a:lnSpc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Termin realizacji: 1 październik 2023 r. - 30 czerwiec 2029 r.</a:t>
            </a:r>
          </a:p>
          <a:p>
            <a:pPr>
              <a:lnSpc>
                <a:spcPct val="100000"/>
              </a:lnSpc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algn="just">
              <a:lnSpc>
                <a:spcPct val="100000"/>
              </a:lnSpc>
              <a:buNone/>
            </a:pPr>
            <a:r>
              <a:rPr lang="pl-PL" sz="16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Celem projektu jest zwiększenie dostępności i poszerzenie zakresu usług wspierających dla 566 osób tj. dzieci i młodzieży przebywającej w pieczy zastępczej oraz pogłębienie/poszerzenie współpracy w ramach 9 powiatowych systemów pieczy zastępczej i ich 90 pracowników realizujących zadania z zakresu wspierania rodziny i systemu pieczy zastępczej.</a:t>
            </a:r>
          </a:p>
          <a:p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06A3764-DA4E-5AF8-5027-F872E4893E21}"/>
              </a:ext>
            </a:extLst>
          </p:cNvPr>
          <p:cNvCxnSpPr>
            <a:cxnSpLocks/>
          </p:cNvCxnSpPr>
          <p:nvPr/>
        </p:nvCxnSpPr>
        <p:spPr>
          <a:xfrm>
            <a:off x="2808483" y="1403537"/>
            <a:ext cx="75547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C7412734-1278-D9CF-829F-E1BC1FE70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5" y="307627"/>
            <a:ext cx="2017817" cy="7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34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A72623-A969-A3E5-046A-F371CDCDB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344706"/>
            <a:ext cx="10887635" cy="483225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pl-PL" sz="3600" dirty="0"/>
          </a:p>
          <a:p>
            <a:pPr marL="0" indent="0" algn="ctr">
              <a:buNone/>
            </a:pPr>
            <a:r>
              <a:rPr lang="pl-PL" sz="4200" dirty="0"/>
              <a:t>Dziękuję za uwagę </a:t>
            </a:r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  <a:p>
            <a:pPr marL="0" indent="0" algn="r">
              <a:buNone/>
            </a:pPr>
            <a:endParaRPr lang="pl-PL" dirty="0"/>
          </a:p>
          <a:p>
            <a:pPr marL="0" indent="0" algn="r">
              <a:buNone/>
            </a:pPr>
            <a:endParaRPr lang="pl-PL" dirty="0"/>
          </a:p>
          <a:p>
            <a:pPr marL="0" indent="0" algn="r">
              <a:buNone/>
            </a:pPr>
            <a:endParaRPr lang="pl-PL" dirty="0"/>
          </a:p>
          <a:p>
            <a:pPr marL="0" indent="0" algn="r"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i="1" dirty="0"/>
              <a:t>Alicja </a:t>
            </a:r>
            <a:r>
              <a:rPr lang="pl-PL" i="1" dirty="0" err="1"/>
              <a:t>Łęszczak</a:t>
            </a:r>
            <a:r>
              <a:rPr lang="pl-PL" i="1" dirty="0"/>
              <a:t>-Kubiak</a:t>
            </a:r>
          </a:p>
          <a:p>
            <a:pPr marL="0" indent="0" algn="r">
              <a:buNone/>
            </a:pPr>
            <a:endParaRPr lang="pl-PL" dirty="0"/>
          </a:p>
          <a:p>
            <a:pPr marL="0" indent="0" algn="r"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sz="2000" dirty="0"/>
              <a:t>Nowy Tomyśl, dnia 25 kwietnia 2025 roku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A937AFC-3809-D54F-4220-6ED3A857B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" y="367918"/>
            <a:ext cx="2639163" cy="9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2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BBC5F3-14E0-403A-422C-71607F97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45BE8D-E770-CC5D-3EBB-8E092EA80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95" y="1385335"/>
            <a:ext cx="11474244" cy="5320262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2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Ośrodek wsparcia dla osób z zaburzeniami psychicznymi (ŚDS): 20 miejsc, wysokość wykorzystanej dotacji celowej z Wielkopolskiego Urzędu Wojewódzkiego w 2024 roku: 636 142,12 zł.</a:t>
            </a:r>
          </a:p>
          <a:p>
            <a:pPr marL="457200" lvl="1" indent="0">
              <a:lnSpc>
                <a:spcPct val="107000"/>
              </a:lnSpc>
              <a:buNone/>
            </a:pP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dniem 31 grudnia 2024 r. Powiat Nowotomyski zakończył realizację ww. zadania, od dnia 1 stycznia 2025 r. Gmina Nowy Tomyśl utworzyła ośrodek wsparcia tj. Środowiskowy Dom Samopomocy w Nowym Tomyślu.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2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Mieszkanie treningowe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(5 miejsc).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2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 specjalistyczna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553 osoby otrzymały wsparcie m.in. prawne, psychologiczne, socjalne.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2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Działalność Klubu Pomocna Dłoń.</a:t>
            </a:r>
            <a:endParaRPr lang="pl-PL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2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Wykonywanie postanowień sądowych.</a:t>
            </a:r>
            <a:endParaRPr lang="pl-PL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2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Szkolenia, warsztaty, konferencje.</a:t>
            </a:r>
            <a:endParaRPr lang="pl-PL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2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korekcyjno-edukacyjny dla osób stosujących przemoc domową.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2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psychologiczno-terapeutyczny dla osób stosujących przemoc domową.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2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terapeutyczny i pomocy psychologicznej dla osób doświadczających przemocy w rodzinie.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2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usamodzielnianych wychowanków opuszczających młodzieżowe ośrodki wychowawcze.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E5F5EE8-3D17-BA42-E9D9-665BA8C62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903" y="365125"/>
            <a:ext cx="406809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Pomoc społeczna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EC4E6639-1BBC-BBB2-56D9-657F10CD1177}"/>
              </a:ext>
            </a:extLst>
          </p:cNvPr>
          <p:cNvCxnSpPr>
            <a:cxnSpLocks/>
          </p:cNvCxnSpPr>
          <p:nvPr/>
        </p:nvCxnSpPr>
        <p:spPr>
          <a:xfrm>
            <a:off x="3219991" y="1100200"/>
            <a:ext cx="47319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0253DAAC-BD92-72F6-1540-248F84A94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" y="257218"/>
            <a:ext cx="2322617" cy="85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6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E5BC2-869A-D5D8-B9DE-7858EA8E5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039" y="834372"/>
            <a:ext cx="6079544" cy="970783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pl-PL" altLang="pl-PL" sz="47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Calibri Light" panose="020F0302020204030204" pitchFamily="34" charset="0"/>
              </a:rPr>
              <a:t>Piecza zastępcza</a:t>
            </a:r>
            <a:br>
              <a:rPr kumimoji="0" lang="pl-PL" altLang="pl-PL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Calibri Light" panose="020F0302020204030204" pitchFamily="34" charset="0"/>
              </a:rPr>
            </a:br>
            <a:br>
              <a:rPr kumimoji="0" lang="pl-PL" altLang="pl-P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A0AE63-0AD7-2336-44B9-FD11E084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40" y="1651819"/>
            <a:ext cx="11137491" cy="4810984"/>
          </a:xfrm>
        </p:spPr>
        <p:txBody>
          <a:bodyPr>
            <a:normAutofit fontScale="40000" lnSpcReduction="20000"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pl-PL" sz="7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Liczba rodzin zastępczych w całym 2024 roku: 70, w tym: </a:t>
            </a:r>
          </a:p>
          <a:p>
            <a:pPr marL="800100" lvl="1" indent="-342900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sz="6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rodziny zastępcze zawodowe – 5</a:t>
            </a:r>
          </a:p>
          <a:p>
            <a:pPr marL="800100" lvl="1" indent="-342900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sz="6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rodziny zastępcze niezawodowe – 30 </a:t>
            </a:r>
          </a:p>
          <a:p>
            <a:pPr marL="800100" lvl="1" indent="-342900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sz="6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rodziny zastępcze spokrewnione – 35</a:t>
            </a:r>
            <a:endParaRPr lang="pl-PL" sz="6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pl-PL" sz="7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Liczba dzieci umieszczonych w ww. rodzinach: 103</a:t>
            </a:r>
            <a:endParaRPr lang="pl-PL" sz="6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pl-PL" sz="7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Liczba dzieci umieszczonych w instytucjonalnej pieczy zastępczej: 20</a:t>
            </a:r>
            <a:endParaRPr lang="pl-PL" sz="6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pl-PL" sz="7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</a:t>
            </a:r>
          </a:p>
          <a:p>
            <a:pPr algn="just">
              <a:lnSpc>
                <a:spcPct val="120000"/>
              </a:lnSpc>
              <a:buNone/>
            </a:pPr>
            <a:r>
              <a:rPr lang="pl-PL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Na ostatni dzień okresu sprawozdawczego w powiecie nowotomyskim funkcjonowało 57 rodzin zastępczych,           w</a:t>
            </a:r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których opiekę otrzymało 90 dzieci oraz osób pełnoletnich pozostających w rodzinach zastępczych po osiągnięciu pełnoletności.</a:t>
            </a:r>
          </a:p>
          <a:p>
            <a:pPr algn="just">
              <a:lnSpc>
                <a:spcPct val="120000"/>
              </a:lnSpc>
              <a:buNone/>
            </a:pPr>
            <a:endParaRPr lang="pl-PL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None/>
            </a:pPr>
            <a:endParaRPr lang="pl-PL" sz="4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C6454FC2-40F9-8C0C-28CC-6ACDAEE976CC}"/>
              </a:ext>
            </a:extLst>
          </p:cNvPr>
          <p:cNvCxnSpPr>
            <a:cxnSpLocks/>
          </p:cNvCxnSpPr>
          <p:nvPr/>
        </p:nvCxnSpPr>
        <p:spPr>
          <a:xfrm>
            <a:off x="4078941" y="1014601"/>
            <a:ext cx="4437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25F25535-69FD-B0A7-F584-CBF56928F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7" y="313873"/>
            <a:ext cx="2224005" cy="82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7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9521C1-8A96-62B0-F47F-D23E11799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6096" y="1997272"/>
            <a:ext cx="9144000" cy="1235228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         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    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sz="53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Wydatki dot. pieczy zastępczej </a:t>
            </a:r>
            <a:br>
              <a:rPr lang="pl-PL" sz="53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53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pl-P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pl-P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325277BE-1695-B961-1DC6-E8D0F37B9F4B}"/>
              </a:ext>
            </a:extLst>
          </p:cNvPr>
          <p:cNvCxnSpPr>
            <a:cxnSpLocks/>
          </p:cNvCxnSpPr>
          <p:nvPr/>
        </p:nvCxnSpPr>
        <p:spPr>
          <a:xfrm>
            <a:off x="2236096" y="1765015"/>
            <a:ext cx="7885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17C116D8-42B1-4DB6-5737-28A442FDF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803593"/>
              </p:ext>
            </p:extLst>
          </p:nvPr>
        </p:nvGraphicFramePr>
        <p:xfrm>
          <a:off x="1523103" y="2321988"/>
          <a:ext cx="8879840" cy="28724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91230">
                  <a:extLst>
                    <a:ext uri="{9D8B030D-6E8A-4147-A177-3AD203B41FA5}">
                      <a16:colId xmlns:a16="http://schemas.microsoft.com/office/drawing/2014/main" val="2910394704"/>
                    </a:ext>
                  </a:extLst>
                </a:gridCol>
                <a:gridCol w="2753360">
                  <a:extLst>
                    <a:ext uri="{9D8B030D-6E8A-4147-A177-3AD203B41FA5}">
                      <a16:colId xmlns:a16="http://schemas.microsoft.com/office/drawing/2014/main" val="2486692205"/>
                    </a:ext>
                  </a:extLst>
                </a:gridCol>
                <a:gridCol w="2635250">
                  <a:extLst>
                    <a:ext uri="{9D8B030D-6E8A-4147-A177-3AD203B41FA5}">
                      <a16:colId xmlns:a16="http://schemas.microsoft.com/office/drawing/2014/main" val="1791416837"/>
                    </a:ext>
                  </a:extLst>
                </a:gridCol>
              </a:tblGrid>
              <a:tr h="582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2030"/>
                        </a:lnSpc>
                        <a:spcBef>
                          <a:spcPts val="67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Kwota</a:t>
                      </a:r>
                      <a:r>
                        <a:rPr lang="en-US" sz="2400" b="1" kern="1200" spc="-6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2400" b="1" kern="1200" spc="-6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spc="-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zł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2030"/>
                        </a:lnSpc>
                        <a:spcBef>
                          <a:spcPts val="67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Razem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zł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146893"/>
                  </a:ext>
                </a:extLst>
              </a:tr>
              <a:tr h="978184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Bef>
                          <a:spcPts val="10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Rodzinna</a:t>
                      </a:r>
                      <a:r>
                        <a:rPr lang="en-US" sz="2400" b="1" kern="1200" spc="-7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piecza</a:t>
                      </a:r>
                      <a:r>
                        <a:rPr lang="en-US" sz="2400" b="1" kern="1200" spc="-5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spc="-1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zastępcza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49170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7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2 035 058,54 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8415" algn="ctr">
                        <a:lnSpc>
                          <a:spcPct val="107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3 423 886,02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624388"/>
                  </a:ext>
                </a:extLst>
              </a:tr>
              <a:tr h="1081047">
                <a:tc>
                  <a:txBody>
                    <a:bodyPr/>
                    <a:lstStyle/>
                    <a:p>
                      <a:pPr marL="8890" algn="ctr">
                        <a:lnSpc>
                          <a:spcPts val="2430"/>
                        </a:lnSpc>
                        <a:spcAft>
                          <a:spcPts val="800"/>
                        </a:spcAft>
                        <a:buNone/>
                      </a:pPr>
                      <a:endParaRPr lang="pl-PL" sz="24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890" algn="ctr">
                        <a:lnSpc>
                          <a:spcPts val="243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Instytucjonalna</a:t>
                      </a:r>
                      <a:r>
                        <a:rPr lang="en-US" sz="2400" b="1" kern="1200" spc="-8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piecza</a:t>
                      </a:r>
                      <a:r>
                        <a:rPr lang="en-US" sz="2400" b="1" kern="1200" spc="-4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spc="-1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zastępcza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890" algn="ctr">
                        <a:lnSpc>
                          <a:spcPct val="107000"/>
                        </a:lnSpc>
                        <a:spcBef>
                          <a:spcPts val="125"/>
                        </a:spcBef>
                        <a:spcAft>
                          <a:spcPts val="800"/>
                        </a:spcAft>
                        <a:buNone/>
                      </a:pP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Bef>
                          <a:spcPts val="178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1 388 827,48  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242288"/>
                  </a:ext>
                </a:extLst>
              </a:tr>
            </a:tbl>
          </a:graphicData>
        </a:graphic>
      </p:graphicFrame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5740093A-F772-2357-5047-6A13ACD9ABB4}"/>
              </a:ext>
            </a:extLst>
          </p:cNvPr>
          <p:cNvCxnSpPr>
            <a:cxnSpLocks/>
          </p:cNvCxnSpPr>
          <p:nvPr/>
        </p:nvCxnSpPr>
        <p:spPr>
          <a:xfrm>
            <a:off x="1523102" y="2341209"/>
            <a:ext cx="3488169" cy="554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>
            <a:extLst>
              <a:ext uri="{FF2B5EF4-FFF2-40B4-BE49-F238E27FC236}">
                <a16:creationId xmlns:a16="http://schemas.microsoft.com/office/drawing/2014/main" id="{1CE3400A-F8A1-F53C-6A28-6B4792A30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9" y="233991"/>
            <a:ext cx="2385367" cy="88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7DCE9-E90E-11A6-EDAE-E3FB67C01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9C8FF8-AEDF-F85A-0722-C088ABCD7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0616" y="1341456"/>
            <a:ext cx="9144000" cy="1235228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         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    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sz="53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Dochody dot. pieczy zastępczej  </a:t>
            </a:r>
            <a:br>
              <a:rPr lang="pl-PL" dirty="0"/>
            </a:br>
            <a:endParaRPr lang="pl-PL" dirty="0"/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36CF95E4-D335-1996-E48C-1F7BAB9A817D}"/>
              </a:ext>
            </a:extLst>
          </p:cNvPr>
          <p:cNvCxnSpPr>
            <a:cxnSpLocks/>
          </p:cNvCxnSpPr>
          <p:nvPr/>
        </p:nvCxnSpPr>
        <p:spPr>
          <a:xfrm>
            <a:off x="2098898" y="1853632"/>
            <a:ext cx="81298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CC360AA-61AA-C099-22D0-9F0A8F69E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06311"/>
              </p:ext>
            </p:extLst>
          </p:nvPr>
        </p:nvGraphicFramePr>
        <p:xfrm>
          <a:off x="1454523" y="2431374"/>
          <a:ext cx="9061077" cy="29384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53749">
                  <a:extLst>
                    <a:ext uri="{9D8B030D-6E8A-4147-A177-3AD203B41FA5}">
                      <a16:colId xmlns:a16="http://schemas.microsoft.com/office/drawing/2014/main" val="3728813447"/>
                    </a:ext>
                  </a:extLst>
                </a:gridCol>
                <a:gridCol w="4607328">
                  <a:extLst>
                    <a:ext uri="{9D8B030D-6E8A-4147-A177-3AD203B41FA5}">
                      <a16:colId xmlns:a16="http://schemas.microsoft.com/office/drawing/2014/main" val="1924349578"/>
                    </a:ext>
                  </a:extLst>
                </a:gridCol>
              </a:tblGrid>
              <a:tr h="546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2030"/>
                        </a:lnSpc>
                        <a:spcBef>
                          <a:spcPts val="67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Kwota</a:t>
                      </a:r>
                      <a:r>
                        <a:rPr lang="en-US" sz="2400" b="1" kern="1200" spc="-6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2400" b="1" kern="1200" spc="-6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spc="-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zł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547192"/>
                  </a:ext>
                </a:extLst>
              </a:tr>
              <a:tr h="1015047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Bef>
                          <a:spcPts val="10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Rodzinna</a:t>
                      </a:r>
                      <a:r>
                        <a:rPr lang="en-US" sz="2400" b="1" kern="1200" spc="-7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piecza</a:t>
                      </a:r>
                      <a:r>
                        <a:rPr lang="en-US" sz="2400" b="1" kern="1200" spc="-5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spc="-1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zastępcza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49170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8415" algn="ctr">
                        <a:lnSpc>
                          <a:spcPct val="107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>
                        <a:lnSpc>
                          <a:spcPct val="107000"/>
                        </a:lnSpc>
                        <a:spcBef>
                          <a:spcPts val="178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1 590 125,35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799239"/>
                  </a:ext>
                </a:extLst>
              </a:tr>
              <a:tr h="1376976">
                <a:tc>
                  <a:txBody>
                    <a:bodyPr/>
                    <a:lstStyle/>
                    <a:p>
                      <a:pPr marL="8890" algn="ctr">
                        <a:lnSpc>
                          <a:spcPts val="2430"/>
                        </a:lnSpc>
                        <a:spcAft>
                          <a:spcPts val="800"/>
                        </a:spcAft>
                        <a:buNone/>
                      </a:pPr>
                      <a:endParaRPr lang="pl-PL" sz="24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890" algn="ctr">
                        <a:lnSpc>
                          <a:spcPts val="243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Instytucjonalna</a:t>
                      </a:r>
                      <a:r>
                        <a:rPr lang="en-US" sz="2400" b="1" kern="1200" spc="-8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piecza</a:t>
                      </a:r>
                      <a:r>
                        <a:rPr lang="en-US" sz="2400" b="1" kern="1200" spc="-4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spc="-1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zastępcza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614509"/>
                  </a:ext>
                </a:extLst>
              </a:tr>
            </a:tbl>
          </a:graphicData>
        </a:graphic>
      </p:graphicFrame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1754445-08F6-5049-6A5C-4F1D3AB3FB88}"/>
              </a:ext>
            </a:extLst>
          </p:cNvPr>
          <p:cNvCxnSpPr>
            <a:cxnSpLocks/>
          </p:cNvCxnSpPr>
          <p:nvPr/>
        </p:nvCxnSpPr>
        <p:spPr>
          <a:xfrm>
            <a:off x="1454523" y="2431374"/>
            <a:ext cx="4426324" cy="5343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id="{C7A2D48F-5F9D-BC93-89BC-59652FDE3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6" y="366165"/>
            <a:ext cx="1990923" cy="7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3A0CDD-CD1B-25AD-95B9-A656233F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01" y="568907"/>
            <a:ext cx="8816934" cy="960411"/>
          </a:xfrm>
        </p:spPr>
        <p:txBody>
          <a:bodyPr>
            <a:noAutofit/>
          </a:bodyPr>
          <a:lstStyle/>
          <a:p>
            <a:pPr algn="ctr"/>
            <a:br>
              <a:rPr lang="pl-PL" sz="4000" dirty="0"/>
            </a:br>
            <a:r>
              <a:rPr lang="pl-PL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Wsparcie osób z niepełnosprawnościami</a:t>
            </a:r>
            <a:br>
              <a:rPr lang="pl-PL" sz="4000" dirty="0"/>
            </a:br>
            <a:endParaRPr lang="pl-PL" sz="4000" dirty="0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62E84B9D-B950-CEBA-EEE3-3295F92049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535413"/>
              </p:ext>
            </p:extLst>
          </p:nvPr>
        </p:nvGraphicFramePr>
        <p:xfrm>
          <a:off x="1730477" y="2649307"/>
          <a:ext cx="8121445" cy="30140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725020">
                  <a:extLst>
                    <a:ext uri="{9D8B030D-6E8A-4147-A177-3AD203B41FA5}">
                      <a16:colId xmlns:a16="http://schemas.microsoft.com/office/drawing/2014/main" val="3713538822"/>
                    </a:ext>
                  </a:extLst>
                </a:gridCol>
                <a:gridCol w="2396425">
                  <a:extLst>
                    <a:ext uri="{9D8B030D-6E8A-4147-A177-3AD203B41FA5}">
                      <a16:colId xmlns:a16="http://schemas.microsoft.com/office/drawing/2014/main" val="4268525624"/>
                    </a:ext>
                  </a:extLst>
                </a:gridCol>
              </a:tblGrid>
              <a:tr h="770064">
                <a:tc>
                  <a:txBody>
                    <a:bodyPr/>
                    <a:lstStyle/>
                    <a:p>
                      <a:pPr marL="6985" marR="2540" algn="ctr">
                        <a:buNone/>
                      </a:pPr>
                      <a:r>
                        <a:rPr lang="pl-PL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Podział</a:t>
                      </a:r>
                      <a:r>
                        <a:rPr lang="pl-PL" sz="2200" b="1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zadań</a:t>
                      </a:r>
                      <a:r>
                        <a:rPr lang="pl-PL" sz="2200" b="1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200" b="1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przez</a:t>
                      </a:r>
                      <a:endParaRPr lang="pl-PL" sz="2200" b="0" spc="-2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985" marR="2540" algn="ctr">
                        <a:buNone/>
                      </a:pPr>
                      <a:r>
                        <a:rPr lang="pl-PL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Radę</a:t>
                      </a:r>
                      <a:r>
                        <a:rPr lang="pl-PL" sz="2200" b="1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Powiatu</a:t>
                      </a:r>
                      <a:r>
                        <a:rPr lang="pl-PL" sz="2200" b="1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2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Nowotomyskiego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005" marR="33655" algn="ctr">
                        <a:lnSpc>
                          <a:spcPct val="115000"/>
                        </a:lnSpc>
                        <a:spcBef>
                          <a:spcPts val="760"/>
                        </a:spcBef>
                        <a:buNone/>
                      </a:pPr>
                      <a:r>
                        <a:rPr lang="pl-PL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Kwota</a:t>
                      </a:r>
                      <a:r>
                        <a:rPr lang="pl-PL" sz="22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200" b="1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(zł)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80500"/>
                  </a:ext>
                </a:extLst>
              </a:tr>
              <a:tr h="513729">
                <a:tc>
                  <a:txBody>
                    <a:bodyPr/>
                    <a:lstStyle/>
                    <a:p>
                      <a:pPr marL="6985" algn="ctr">
                        <a:spcBef>
                          <a:spcPts val="400"/>
                        </a:spcBef>
                        <a:buNone/>
                      </a:pPr>
                      <a:r>
                        <a:rPr lang="pl-PL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Rehabilitacja</a:t>
                      </a:r>
                      <a:r>
                        <a:rPr lang="pl-PL" sz="2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zawodowa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3655" algn="ctr">
                        <a:spcBef>
                          <a:spcPts val="400"/>
                        </a:spcBef>
                        <a:buNone/>
                      </a:pPr>
                      <a:r>
                        <a:rPr lang="pl-PL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046031"/>
                  </a:ext>
                </a:extLst>
              </a:tr>
              <a:tr h="568380">
                <a:tc>
                  <a:txBody>
                    <a:bodyPr/>
                    <a:lstStyle/>
                    <a:p>
                      <a:pPr marL="6985" marR="1270" algn="ctr">
                        <a:spcBef>
                          <a:spcPts val="520"/>
                        </a:spcBef>
                        <a:buNone/>
                      </a:pPr>
                      <a:r>
                        <a:rPr lang="pl-PL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Rehabilitacja</a:t>
                      </a:r>
                      <a:r>
                        <a:rPr lang="pl-PL" sz="2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społeczna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3655" algn="ctr">
                        <a:spcBef>
                          <a:spcPts val="520"/>
                        </a:spcBef>
                        <a:buNone/>
                      </a:pPr>
                      <a:r>
                        <a:rPr lang="pl-PL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1 499 684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323654"/>
                  </a:ext>
                </a:extLst>
              </a:tr>
              <a:tr h="591334">
                <a:tc>
                  <a:txBody>
                    <a:bodyPr/>
                    <a:lstStyle/>
                    <a:p>
                      <a:pPr marL="6985" marR="3175" algn="ctr">
                        <a:spcBef>
                          <a:spcPts val="580"/>
                        </a:spcBef>
                        <a:buNone/>
                      </a:pPr>
                      <a:r>
                        <a:rPr lang="pl-PL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Warsztaty</a:t>
                      </a:r>
                      <a:r>
                        <a:rPr lang="pl-PL" sz="22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Terapii</a:t>
                      </a:r>
                      <a:r>
                        <a:rPr lang="pl-PL" sz="22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Zajęciowej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3655" algn="ctr">
                        <a:spcBef>
                          <a:spcPts val="580"/>
                        </a:spcBef>
                        <a:buNone/>
                      </a:pPr>
                      <a:r>
                        <a:rPr lang="pl-PL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2 695 680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487868"/>
                  </a:ext>
                </a:extLst>
              </a:tr>
              <a:tr h="570567">
                <a:tc>
                  <a:txBody>
                    <a:bodyPr/>
                    <a:lstStyle/>
                    <a:p>
                      <a:pPr marL="6985" marR="635" algn="ctr">
                        <a:spcBef>
                          <a:spcPts val="520"/>
                        </a:spcBef>
                        <a:buNone/>
                      </a:pPr>
                      <a:r>
                        <a:rPr lang="pl-PL" sz="22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marR="40005" algn="ctr">
                        <a:spcBef>
                          <a:spcPts val="520"/>
                        </a:spcBef>
                        <a:buNone/>
                      </a:pPr>
                      <a:r>
                        <a:rPr lang="pl-PL" sz="2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4 195 364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587484"/>
                  </a:ext>
                </a:extLst>
              </a:tr>
            </a:tbl>
          </a:graphicData>
        </a:graphic>
      </p:graphicFrame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2D1DE6D-7811-F859-CD17-97A088C0D6B8}"/>
              </a:ext>
            </a:extLst>
          </p:cNvPr>
          <p:cNvCxnSpPr>
            <a:cxnSpLocks/>
          </p:cNvCxnSpPr>
          <p:nvPr/>
        </p:nvCxnSpPr>
        <p:spPr>
          <a:xfrm>
            <a:off x="2707341" y="1357639"/>
            <a:ext cx="8442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C849D3C-EF03-6C7B-14F5-2D18CA60787C}"/>
              </a:ext>
            </a:extLst>
          </p:cNvPr>
          <p:cNvSpPr txBox="1"/>
          <p:nvPr/>
        </p:nvSpPr>
        <p:spPr>
          <a:xfrm>
            <a:off x="668594" y="1928517"/>
            <a:ext cx="104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Środki z Państwowego Funduszu Rehabilitacji Osób Niepełnosprawnych - algorytm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2904887-DDA9-145C-C50D-3589A823F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50" y="340807"/>
            <a:ext cx="2021804" cy="7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3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DDA5F5-4F81-7B70-1244-16C7F81B9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684" y="617356"/>
            <a:ext cx="8149351" cy="1325563"/>
          </a:xfrm>
        </p:spPr>
        <p:txBody>
          <a:bodyPr/>
          <a:lstStyle/>
          <a:p>
            <a:pPr algn="ctr"/>
            <a:r>
              <a:rPr lang="pl-PL" dirty="0"/>
              <a:t>Rehabilitacja  społeczna 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75F181A6-4DC4-488F-D708-52DE572E5E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08591"/>
              </p:ext>
            </p:extLst>
          </p:nvPr>
        </p:nvGraphicFramePr>
        <p:xfrm>
          <a:off x="1958022" y="2015014"/>
          <a:ext cx="8275955" cy="40351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64200">
                  <a:extLst>
                    <a:ext uri="{9D8B030D-6E8A-4147-A177-3AD203B41FA5}">
                      <a16:colId xmlns:a16="http://schemas.microsoft.com/office/drawing/2014/main" val="380514107"/>
                    </a:ext>
                  </a:extLst>
                </a:gridCol>
                <a:gridCol w="2611755">
                  <a:extLst>
                    <a:ext uri="{9D8B030D-6E8A-4147-A177-3AD203B41FA5}">
                      <a16:colId xmlns:a16="http://schemas.microsoft.com/office/drawing/2014/main" val="3865054632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marL="15240" marR="2540" algn="ctr">
                        <a:spcBef>
                          <a:spcPts val="1610"/>
                        </a:spcBef>
                        <a:buNone/>
                      </a:pPr>
                      <a:r>
                        <a:rPr lang="pl-PL" sz="24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Zadania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4155" marR="210185" algn="ctr">
                        <a:spcBef>
                          <a:spcPts val="1860"/>
                        </a:spcBef>
                        <a:buNone/>
                      </a:pPr>
                      <a:r>
                        <a:rPr lang="pl-PL" sz="24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Kwota</a:t>
                      </a:r>
                      <a:r>
                        <a:rPr lang="pl-PL" sz="2400" b="1" spc="-7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400" b="1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(zł)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813625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5240" marR="3810" algn="ctr">
                        <a:spcBef>
                          <a:spcPts val="1565"/>
                        </a:spcBef>
                        <a:buNone/>
                      </a:pPr>
                      <a:r>
                        <a:rPr lang="pl-PL" sz="2000" b="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Turnusy</a:t>
                      </a:r>
                      <a:r>
                        <a:rPr lang="pl-PL" sz="2000" b="0" spc="-9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rehabilitacyjne</a:t>
                      </a:r>
                      <a:endParaRPr lang="pl-PL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4155" marR="211455" algn="ctr">
                        <a:spcBef>
                          <a:spcPts val="1475"/>
                        </a:spcBef>
                        <a:buNone/>
                      </a:pPr>
                      <a:r>
                        <a:rPr lang="pl-PL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340 268</a:t>
                      </a:r>
                      <a:endParaRPr lang="pl-PL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874197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15240" marR="3175" algn="ctr">
                        <a:spcBef>
                          <a:spcPts val="1820"/>
                        </a:spcBef>
                        <a:buNone/>
                      </a:pPr>
                      <a:r>
                        <a:rPr lang="pl-PL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Sport,</a:t>
                      </a:r>
                      <a:r>
                        <a:rPr lang="pl-PL" sz="2000" b="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kultura,</a:t>
                      </a:r>
                      <a:r>
                        <a:rPr lang="pl-PL" sz="2000" b="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rekreacja,</a:t>
                      </a:r>
                      <a:r>
                        <a:rPr lang="pl-PL" sz="2000" b="0" spc="-5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turystyka</a:t>
                      </a:r>
                      <a:endParaRPr lang="pl-PL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4155" marR="210185" algn="ctr">
                        <a:spcBef>
                          <a:spcPts val="1725"/>
                        </a:spcBef>
                        <a:buNone/>
                      </a:pPr>
                      <a:r>
                        <a:rPr lang="pl-PL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32 775</a:t>
                      </a:r>
                      <a:endParaRPr lang="pl-PL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601564"/>
                  </a:ext>
                </a:extLst>
              </a:tr>
              <a:tr h="735694">
                <a:tc>
                  <a:txBody>
                    <a:bodyPr/>
                    <a:lstStyle/>
                    <a:p>
                      <a:pPr marL="15240" marR="2540" algn="ctr">
                        <a:spcBef>
                          <a:spcPts val="1925"/>
                        </a:spcBef>
                        <a:buNone/>
                      </a:pPr>
                      <a:r>
                        <a:rPr lang="pl-PL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Przedmioty</a:t>
                      </a:r>
                      <a:r>
                        <a:rPr lang="pl-PL" sz="2000" b="0" spc="-8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ortopedyczne</a:t>
                      </a:r>
                      <a:r>
                        <a:rPr lang="pl-PL" sz="2000" b="0" spc="-7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pl-PL" sz="2000" b="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środki</a:t>
                      </a:r>
                      <a:r>
                        <a:rPr lang="pl-PL" sz="2000" b="0" spc="-6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pomocnicze</a:t>
                      </a:r>
                      <a:endParaRPr lang="pl-PL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4155" marR="211455" algn="ctr">
                        <a:spcBef>
                          <a:spcPts val="1835"/>
                        </a:spcBef>
                        <a:buNone/>
                      </a:pPr>
                      <a:r>
                        <a:rPr lang="pl-PL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597 546</a:t>
                      </a:r>
                      <a:endParaRPr lang="pl-PL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65484"/>
                  </a:ext>
                </a:extLst>
              </a:tr>
              <a:tr h="767715">
                <a:tc>
                  <a:txBody>
                    <a:bodyPr/>
                    <a:lstStyle/>
                    <a:p>
                      <a:pPr marL="15240" marR="5080" algn="ctr">
                        <a:spcBef>
                          <a:spcPts val="680"/>
                        </a:spcBef>
                        <a:buNone/>
                      </a:pPr>
                      <a:r>
                        <a:rPr lang="pl-PL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Likwidacja</a:t>
                      </a:r>
                      <a:r>
                        <a:rPr lang="pl-PL" sz="2000" b="0" spc="-9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barier</a:t>
                      </a:r>
                      <a:r>
                        <a:rPr lang="pl-PL" sz="2000" b="0" spc="-7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technicznych,</a:t>
                      </a:r>
                      <a:r>
                        <a:rPr lang="pl-PL" sz="2000" b="0" spc="-9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pl-PL" sz="2000" b="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komunikowaniu</a:t>
                      </a:r>
                      <a:r>
                        <a:rPr lang="pl-PL" sz="2000" b="0" spc="-9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się</a:t>
                      </a:r>
                      <a:endParaRPr lang="pl-PL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240" marR="3810" algn="ctr">
                        <a:lnSpc>
                          <a:spcPts val="2025"/>
                        </a:lnSpc>
                        <a:spcBef>
                          <a:spcPts val="1040"/>
                        </a:spcBef>
                        <a:buNone/>
                      </a:pPr>
                      <a:r>
                        <a:rPr lang="pl-PL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2000" b="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architektonicznych</a:t>
                      </a:r>
                      <a:endParaRPr lang="pl-PL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4155" marR="212090" algn="ctr">
                        <a:spcBef>
                          <a:spcPts val="2210"/>
                        </a:spcBef>
                        <a:buNone/>
                      </a:pPr>
                      <a:r>
                        <a:rPr lang="pl-PL" sz="2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484 095</a:t>
                      </a:r>
                      <a:endParaRPr lang="pl-PL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2607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15240" marR="3810" algn="ctr">
                        <a:spcBef>
                          <a:spcPts val="1830"/>
                        </a:spcBef>
                        <a:buNone/>
                      </a:pPr>
                      <a:r>
                        <a:rPr lang="pl-PL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Sprzęt</a:t>
                      </a:r>
                      <a:r>
                        <a:rPr lang="pl-PL" sz="2000" b="0" spc="-8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rehabilitacyjny</a:t>
                      </a:r>
                      <a:endParaRPr lang="pl-PL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4155" marR="209550" algn="ctr">
                        <a:spcBef>
                          <a:spcPts val="1740"/>
                        </a:spcBef>
                        <a:buNone/>
                      </a:pPr>
                      <a:r>
                        <a:rPr lang="pl-PL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45 000</a:t>
                      </a:r>
                      <a:endParaRPr lang="pl-PL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984941"/>
                  </a:ext>
                </a:extLst>
              </a:tr>
            </a:tbl>
          </a:graphicData>
        </a:graphic>
      </p:graphicFrame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E22AFA15-D205-31E4-1A89-8D95933F7C2E}"/>
              </a:ext>
            </a:extLst>
          </p:cNvPr>
          <p:cNvCxnSpPr>
            <a:cxnSpLocks/>
          </p:cNvCxnSpPr>
          <p:nvPr/>
        </p:nvCxnSpPr>
        <p:spPr>
          <a:xfrm>
            <a:off x="3182716" y="1317940"/>
            <a:ext cx="6952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643F9162-CC62-9357-FDB7-C83FC83D2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" y="367918"/>
            <a:ext cx="2394335" cy="88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07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03FEB5-AAC1-0D0A-3D26-6AB0558A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749" y="309276"/>
            <a:ext cx="7792353" cy="1388237"/>
          </a:xfrm>
        </p:spPr>
        <p:txBody>
          <a:bodyPr>
            <a:normAutofit/>
          </a:bodyPr>
          <a:lstStyle/>
          <a:p>
            <a:pPr algn="ctr"/>
            <a:r>
              <a:rPr lang="pl-PL" sz="4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 „Aktywny samorząd”</a:t>
            </a:r>
            <a:br>
              <a:rPr lang="pl-PL" sz="4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finansowany ze środków PFRON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E4F088-FF12-9969-281D-689D0E333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/>
              <a:t>Kwota dotacji i wydatkowana w roku 2024 (stan na dzień 31.12.2024 r.):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AEAB1AA-E242-5AB0-6AFA-D798B543F9CC}"/>
              </a:ext>
            </a:extLst>
          </p:cNvPr>
          <p:cNvCxnSpPr>
            <a:cxnSpLocks/>
          </p:cNvCxnSpPr>
          <p:nvPr/>
        </p:nvCxnSpPr>
        <p:spPr>
          <a:xfrm>
            <a:off x="2958353" y="151256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A8DF015-F9B1-E5FB-8256-7DFABEF1C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113063"/>
              </p:ext>
            </p:extLst>
          </p:nvPr>
        </p:nvGraphicFramePr>
        <p:xfrm>
          <a:off x="1661723" y="2410005"/>
          <a:ext cx="8101709" cy="380933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14306">
                  <a:extLst>
                    <a:ext uri="{9D8B030D-6E8A-4147-A177-3AD203B41FA5}">
                      <a16:colId xmlns:a16="http://schemas.microsoft.com/office/drawing/2014/main" val="2228240793"/>
                    </a:ext>
                  </a:extLst>
                </a:gridCol>
                <a:gridCol w="2181509">
                  <a:extLst>
                    <a:ext uri="{9D8B030D-6E8A-4147-A177-3AD203B41FA5}">
                      <a16:colId xmlns:a16="http://schemas.microsoft.com/office/drawing/2014/main" val="1728922814"/>
                    </a:ext>
                  </a:extLst>
                </a:gridCol>
                <a:gridCol w="2505894">
                  <a:extLst>
                    <a:ext uri="{9D8B030D-6E8A-4147-A177-3AD203B41FA5}">
                      <a16:colId xmlns:a16="http://schemas.microsoft.com/office/drawing/2014/main" val="2876028719"/>
                    </a:ext>
                  </a:extLst>
                </a:gridCol>
              </a:tblGrid>
              <a:tr h="923740">
                <a:tc>
                  <a:txBody>
                    <a:bodyPr/>
                    <a:lstStyle/>
                    <a:p>
                      <a:pPr marL="13970" algn="l">
                        <a:buNone/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970" marR="2540" algn="ctr">
                        <a:spcBef>
                          <a:spcPts val="590"/>
                        </a:spcBef>
                        <a:buNone/>
                      </a:pPr>
                      <a:r>
                        <a:rPr lang="pl-PL" sz="18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Kwota</a:t>
                      </a:r>
                      <a:r>
                        <a:rPr lang="pl-PL" sz="1800" b="1" spc="-5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dotacji</a:t>
                      </a:r>
                      <a:r>
                        <a:rPr lang="pl-PL" sz="1800" b="1" spc="-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b="1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PFRON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spcBef>
                          <a:spcPts val="930"/>
                        </a:spcBef>
                        <a:buNone/>
                      </a:pPr>
                      <a:r>
                        <a:rPr lang="pl-PL" sz="1800" b="1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(zł)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875" marR="1270" algn="ctr">
                        <a:spcBef>
                          <a:spcPts val="590"/>
                        </a:spcBef>
                        <a:buNone/>
                      </a:pPr>
                      <a:r>
                        <a:rPr lang="pl-PL" sz="1800" b="1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Kwota</a:t>
                      </a:r>
                      <a:r>
                        <a:rPr lang="pl-PL" sz="1800" b="1" spc="-5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wydatkowana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875" algn="ctr">
                        <a:spcBef>
                          <a:spcPts val="930"/>
                        </a:spcBef>
                        <a:buNone/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pl-PL" sz="1800" b="1" spc="-8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pl-PL" sz="1800" b="1" spc="-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r.</a:t>
                      </a:r>
                      <a:r>
                        <a:rPr lang="pl-PL" sz="1800" b="1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b="1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(zł)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789788"/>
                  </a:ext>
                </a:extLst>
              </a:tr>
              <a:tr h="1582384">
                <a:tc>
                  <a:txBody>
                    <a:bodyPr/>
                    <a:lstStyle/>
                    <a:p>
                      <a:pPr marL="13970" marR="635" algn="ctr">
                        <a:lnSpc>
                          <a:spcPct val="115000"/>
                        </a:lnSpc>
                        <a:buNone/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pl-PL" sz="1800" b="1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800" b="1" spc="-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70" marR="635" algn="ctr">
                        <a:lnSpc>
                          <a:spcPct val="115000"/>
                        </a:lnSpc>
                        <a:buNone/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pomoc</a:t>
                      </a:r>
                      <a:r>
                        <a:rPr lang="pl-PL" sz="1600" b="1" spc="-8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lang="pl-PL" sz="1600" b="1" spc="-9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uzyskaniu</a:t>
                      </a:r>
                      <a:r>
                        <a:rPr lang="pl-PL" sz="1600" b="1" spc="-8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prawa</a:t>
                      </a:r>
                      <a:r>
                        <a:rPr lang="pl-PL" sz="1600" b="1" spc="-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jazdy,</a:t>
                      </a:r>
                      <a:r>
                        <a:rPr lang="pl-PL" sz="1600" b="1" spc="-8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pl-PL" sz="1600" b="1" spc="-8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sprzęt elektroniczny </a:t>
                      </a:r>
                      <a:b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 oprogramowaniem, </a:t>
                      </a:r>
                      <a:b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zakup wózka elektrycznego,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lnSpc>
                          <a:spcPct val="115000"/>
                        </a:lnSpc>
                        <a:buNone/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skutera,</a:t>
                      </a:r>
                      <a:r>
                        <a:rPr lang="pl-PL" sz="1600" b="1" spc="-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zakup</a:t>
                      </a:r>
                      <a:r>
                        <a:rPr lang="pl-PL" sz="1600" b="1" spc="-5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protez</a:t>
                      </a:r>
                      <a:r>
                        <a:rPr lang="pl-PL" sz="1600" b="1" spc="-6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1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(…)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970" algn="l">
                        <a:spcBef>
                          <a:spcPts val="1910"/>
                        </a:spcBef>
                        <a:buNone/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70" marR="1905" algn="ctr">
                        <a:buNone/>
                      </a:pP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70" marR="1905" algn="ctr">
                        <a:buNone/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418 254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970" algn="l">
                        <a:spcBef>
                          <a:spcPts val="1910"/>
                        </a:spcBef>
                        <a:buNone/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875" algn="ctr">
                        <a:buNone/>
                      </a:pP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875" algn="ctr">
                        <a:buNone/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282 271,76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875" algn="ctr">
                        <a:buNone/>
                      </a:pP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875" algn="ctr">
                        <a:buNone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 na 15.04.2025 r.: 327 490,88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539195"/>
                  </a:ext>
                </a:extLst>
              </a:tr>
              <a:tr h="1184561">
                <a:tc>
                  <a:txBody>
                    <a:bodyPr/>
                    <a:lstStyle/>
                    <a:p>
                      <a:pPr marL="13970" algn="ctr">
                        <a:buNone/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buNone/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pl-PL" sz="1800" b="1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800" b="1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70" marR="1905" algn="ctr">
                        <a:lnSpc>
                          <a:spcPts val="1710"/>
                        </a:lnSpc>
                        <a:buNone/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pomoc</a:t>
                      </a:r>
                      <a:r>
                        <a:rPr lang="pl-PL" sz="1600" b="1" spc="-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lang="pl-PL" sz="1600" b="1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uzyskaniu</a:t>
                      </a:r>
                      <a:r>
                        <a:rPr lang="pl-PL" sz="1600" b="1" spc="-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wykształcenia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70" marR="1905" algn="ctr">
                        <a:lnSpc>
                          <a:spcPts val="1710"/>
                        </a:lnSpc>
                        <a:spcBef>
                          <a:spcPts val="985"/>
                        </a:spcBef>
                        <a:buNone/>
                      </a:pPr>
                      <a:r>
                        <a:rPr lang="pl-PL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970" marR="635" algn="ctr">
                        <a:spcBef>
                          <a:spcPts val="755"/>
                        </a:spcBef>
                        <a:buNone/>
                      </a:pP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70" marR="635" algn="ctr">
                        <a:spcBef>
                          <a:spcPts val="755"/>
                        </a:spcBef>
                        <a:buNone/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135 342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875" algn="ctr">
                        <a:spcBef>
                          <a:spcPts val="755"/>
                        </a:spcBef>
                        <a:buNone/>
                      </a:pPr>
                      <a:endParaRPr lang="pl-PL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5875" algn="ctr">
                        <a:spcBef>
                          <a:spcPts val="755"/>
                        </a:spcBef>
                        <a:buNone/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99 839,20</a:t>
                      </a:r>
                    </a:p>
                    <a:p>
                      <a:pPr marL="15875" algn="ctr">
                        <a:spcBef>
                          <a:spcPts val="755"/>
                        </a:spcBef>
                        <a:buNone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Stan na 15.04.2025 r.: 135 341,70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458579"/>
                  </a:ext>
                </a:extLst>
              </a:tr>
            </a:tbl>
          </a:graphicData>
        </a:graphic>
      </p:graphicFrame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9BFD1B5C-AE3F-1352-1355-EC7E18821857}"/>
              </a:ext>
            </a:extLst>
          </p:cNvPr>
          <p:cNvCxnSpPr/>
          <p:nvPr/>
        </p:nvCxnSpPr>
        <p:spPr>
          <a:xfrm>
            <a:off x="1661723" y="2446753"/>
            <a:ext cx="3382297" cy="8328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4CE615C6-F230-CB5E-F5C1-2FD8D765E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42" y="421565"/>
            <a:ext cx="2002761" cy="7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7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2CB069-AD15-937D-64D7-1D591B64C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953" y="726960"/>
            <a:ext cx="9108141" cy="1355059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3600" dirty="0"/>
            </a:br>
            <a:r>
              <a:rPr lang="pl-PL" sz="3600" dirty="0"/>
              <a:t>Pozostałe  programy  fakultatywne</a:t>
            </a:r>
            <a:br>
              <a:rPr lang="pl-PL" sz="3600" dirty="0"/>
            </a:br>
            <a:r>
              <a:rPr lang="pl-PL" sz="3600" dirty="0"/>
              <a:t>realizowane przez PCPR</a:t>
            </a:r>
            <a:br>
              <a:rPr lang="pl-PL" sz="3600" dirty="0"/>
            </a:br>
            <a:r>
              <a:rPr lang="pl-PL" sz="3600" dirty="0"/>
              <a:t>na rzecz osób z niepełnosprawnościami</a:t>
            </a:r>
            <a:br>
              <a:rPr lang="pl-PL" sz="3600" b="1" dirty="0"/>
            </a:br>
            <a:br>
              <a:rPr lang="pl-PL" dirty="0"/>
            </a:br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D1F88D2E-3C10-BC1D-2850-D7C031DBAC70}"/>
              </a:ext>
            </a:extLst>
          </p:cNvPr>
          <p:cNvCxnSpPr>
            <a:cxnSpLocks/>
          </p:cNvCxnSpPr>
          <p:nvPr/>
        </p:nvCxnSpPr>
        <p:spPr>
          <a:xfrm>
            <a:off x="2466089" y="1770801"/>
            <a:ext cx="8020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F9AA0DDC-54CC-F60D-A235-1218CF87E8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361503"/>
              </p:ext>
            </p:extLst>
          </p:nvPr>
        </p:nvGraphicFramePr>
        <p:xfrm>
          <a:off x="1383553" y="2431542"/>
          <a:ext cx="9424894" cy="33311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530837">
                  <a:extLst>
                    <a:ext uri="{9D8B030D-6E8A-4147-A177-3AD203B41FA5}">
                      <a16:colId xmlns:a16="http://schemas.microsoft.com/office/drawing/2014/main" val="251139992"/>
                    </a:ext>
                  </a:extLst>
                </a:gridCol>
                <a:gridCol w="2894057">
                  <a:extLst>
                    <a:ext uri="{9D8B030D-6E8A-4147-A177-3AD203B41FA5}">
                      <a16:colId xmlns:a16="http://schemas.microsoft.com/office/drawing/2014/main" val="2932527772"/>
                    </a:ext>
                  </a:extLst>
                </a:gridCol>
              </a:tblGrid>
              <a:tr h="1251899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Bef>
                          <a:spcPts val="29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l-PL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„Program wyrównywania różnic między regionami III</a:t>
                      </a:r>
                      <a:r>
                        <a:rPr lang="pl-PL" sz="2200" b="1" kern="1200" spc="-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7000"/>
                        </a:lnSpc>
                        <a:spcBef>
                          <a:spcPts val="28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l-PL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182 067,16 zł</a:t>
                      </a:r>
                      <a:r>
                        <a:rPr lang="pl-PL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890" algn="ctr">
                        <a:lnSpc>
                          <a:spcPct val="107000"/>
                        </a:lnSpc>
                        <a:spcBef>
                          <a:spcPts val="28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Gmina Zbąszyń 106 840 zł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890" algn="ctr">
                        <a:lnSpc>
                          <a:spcPct val="107000"/>
                        </a:lnSpc>
                        <a:spcBef>
                          <a:spcPts val="28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WTZ Grońsko 75 227,16 zł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813985"/>
                  </a:ext>
                </a:extLst>
              </a:tr>
              <a:tr h="618846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Bef>
                          <a:spcPts val="28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l-PL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„S-A-M”</a:t>
                      </a:r>
                      <a:r>
                        <a:rPr lang="pl-PL" sz="2200" b="1" kern="1200" spc="-3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Dostępne</a:t>
                      </a:r>
                      <a:r>
                        <a:rPr lang="pl-PL" sz="2200" b="1" kern="1200" spc="-3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200" b="1" kern="1200" spc="-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mieszkanie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7000"/>
                        </a:lnSpc>
                        <a:spcBef>
                          <a:spcPts val="28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l-PL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89 541,33</a:t>
                      </a:r>
                      <a:r>
                        <a:rPr lang="pl-PL" sz="2200" b="1" kern="1200" spc="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200" b="1" kern="1200" spc="-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zł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045948"/>
                  </a:ext>
                </a:extLst>
              </a:tr>
              <a:tr h="977283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Bef>
                          <a:spcPts val="28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l-PL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„S-A-M”</a:t>
                      </a:r>
                      <a:r>
                        <a:rPr lang="pl-PL" sz="2200" b="1" kern="1200" spc="-3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Mieszkanie</a:t>
                      </a:r>
                      <a:r>
                        <a:rPr lang="pl-PL" sz="2200" b="1" kern="1200" spc="-6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dla</a:t>
                      </a:r>
                      <a:r>
                        <a:rPr lang="pl-PL" sz="2200" b="1" kern="1200" spc="-3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200" b="1" kern="1200" spc="-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absolwenta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7000"/>
                        </a:lnSpc>
                        <a:spcBef>
                          <a:spcPts val="28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l-PL" sz="2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  <a:r>
                        <a:rPr lang="pl-PL" sz="2200" b="1" kern="1200" spc="-5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124,59</a:t>
                      </a:r>
                      <a:r>
                        <a:rPr lang="pl-PL" sz="2200" b="1" kern="1200" spc="5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200" b="1" kern="1200" spc="-25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zł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890" algn="ctr">
                        <a:lnSpc>
                          <a:spcPct val="107000"/>
                        </a:lnSpc>
                        <a:spcBef>
                          <a:spcPts val="28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l-PL" sz="1400" kern="1200" spc="-25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(środki wydatkowane na 31.12.2024 r. </a:t>
                      </a:r>
                      <a:br>
                        <a:rPr lang="pl-PL" sz="1400" kern="1200" spc="-25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kern="1200" spc="-25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42 008,85 zł)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57878"/>
                  </a:ext>
                </a:extLst>
              </a:tr>
              <a:tr h="483082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Bef>
                          <a:spcPts val="28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l-PL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„Opieka</a:t>
                      </a:r>
                      <a:r>
                        <a:rPr lang="pl-PL" sz="2200" b="1" kern="1200" spc="-1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2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wytchnieniowa</a:t>
                      </a:r>
                      <a:r>
                        <a:rPr lang="pl-PL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pl-PL" sz="2200" b="1" kern="1200" spc="-8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edycja </a:t>
                      </a:r>
                      <a:r>
                        <a:rPr lang="pl-PL" sz="2200" b="1" kern="1200" spc="-2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7000"/>
                        </a:lnSpc>
                        <a:spcBef>
                          <a:spcPts val="28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l-PL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98 700 zł 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572301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43BDD398-8B9B-5C4C-FAE6-FF353057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7" y="309974"/>
            <a:ext cx="2121982" cy="78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4631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3622</TotalTime>
  <Words>861</Words>
  <Application>Microsoft Office PowerPoint</Application>
  <PresentationFormat>Panoramiczny</PresentationFormat>
  <Paragraphs>147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Motyw pakietu Office</vt:lpstr>
      <vt:lpstr>      SPRAWOZDANIE ZA 2024 ROK  Z DZIAŁALNOŚCI  POWIATOWEGO CENTRUM POMOCY RODZINIE  W NOWYM TOMYŚLU </vt:lpstr>
      <vt:lpstr>  </vt:lpstr>
      <vt:lpstr>Piecza zastępcza  </vt:lpstr>
      <vt:lpstr>                    Wydatki dot. pieczy zastępczej    </vt:lpstr>
      <vt:lpstr>                    Dochody dot. pieczy zastępczej   </vt:lpstr>
      <vt:lpstr> Wsparcie osób z niepełnosprawnościami </vt:lpstr>
      <vt:lpstr>Rehabilitacja  społeczna  </vt:lpstr>
      <vt:lpstr>Program „Aktywny samorząd” finansowany ze środków PFRON</vt:lpstr>
      <vt:lpstr> Pozostałe  programy  fakultatywne realizowane przez PCPR na rzecz osób z niepełnosprawnościami  </vt:lpstr>
      <vt:lpstr>Projekty, programy, aktywność konkursowa </vt:lpstr>
      <vt:lpstr>Projekt finansowany ze środków UE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ALICJA Łęszczak-Kubiak</dc:creator>
  <cp:lastModifiedBy>Dyrektor</cp:lastModifiedBy>
  <cp:revision>47</cp:revision>
  <cp:lastPrinted>2025-04-22T10:49:03Z</cp:lastPrinted>
  <dcterms:created xsi:type="dcterms:W3CDTF">2025-04-19T18:26:41Z</dcterms:created>
  <dcterms:modified xsi:type="dcterms:W3CDTF">2025-04-24T07:20:43Z</dcterms:modified>
</cp:coreProperties>
</file>