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28"/>
  </p:notesMasterIdLst>
  <p:handoutMasterIdLst>
    <p:handoutMasterId r:id="rId29"/>
  </p:handoutMasterIdLst>
  <p:sldIdLst>
    <p:sldId id="267" r:id="rId5"/>
    <p:sldId id="261" r:id="rId6"/>
    <p:sldId id="280" r:id="rId7"/>
    <p:sldId id="262" r:id="rId8"/>
    <p:sldId id="268" r:id="rId9"/>
    <p:sldId id="266" r:id="rId10"/>
    <p:sldId id="265" r:id="rId11"/>
    <p:sldId id="263" r:id="rId12"/>
    <p:sldId id="264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2" r:id="rId25"/>
    <p:sldId id="283" r:id="rId26"/>
    <p:sldId id="284" r:id="rId27"/>
  </p:sldIdLst>
  <p:sldSz cx="12192000" cy="6858000"/>
  <p:notesSz cx="6858000" cy="9144000"/>
  <p:defaultTextStyle>
    <a:defPPr rtl="0">
      <a:defRPr lang="pl-p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4" autoAdjust="0"/>
    <p:restoredTop sz="94660"/>
  </p:normalViewPr>
  <p:slideViewPr>
    <p:cSldViewPr snapToGrid="0">
      <p:cViewPr varScale="1">
        <p:scale>
          <a:sx n="124" d="100"/>
          <a:sy n="124" d="100"/>
        </p:scale>
        <p:origin x="365" y="1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5" d="100"/>
          <a:sy n="85" d="100"/>
        </p:scale>
        <p:origin x="305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l-PL" dirty="0"/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6C6060E-FAD0-43FA-9DB1-BFB5A59BD002}" type="datetime1">
              <a:rPr lang="pl-PL" smtClean="0"/>
              <a:t>18.03.2026</a:t>
            </a:fld>
            <a:endParaRPr lang="pl-PL" dirty="0"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l-PL" dirty="0"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5371D633-9DD7-49CB-ADF7-75325D4C4636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607420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l-PL" noProof="0" dirty="0"/>
          </a:p>
        </p:txBody>
      </p:sp>
      <p:sp>
        <p:nvSpPr>
          <p:cNvPr id="3" name="Data — symbol zastępcz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9FD268-8969-4768-A7AC-941CBDF42472}" type="datetime1">
              <a:rPr lang="pl-PL" smtClean="0"/>
              <a:pPr/>
              <a:t>18.03.2026</a:t>
            </a:fld>
            <a:endParaRPr lang="pl-PL" dirty="0"/>
          </a:p>
        </p:txBody>
      </p:sp>
      <p:sp>
        <p:nvSpPr>
          <p:cNvPr id="4" name="Obraz slajdu — symbol zastępcz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pl-PL" noProof="0" dirty="0"/>
          </a:p>
        </p:txBody>
      </p:sp>
      <p:sp>
        <p:nvSpPr>
          <p:cNvPr id="5" name="Notatki — symbol zastępcz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pl-PL" noProof="0" dirty="0"/>
              <a:t>Kliknij, aby edytować style wzorca tekstu</a:t>
            </a:r>
          </a:p>
          <a:p>
            <a:pPr lvl="1" rtl="0"/>
            <a:r>
              <a:rPr lang="pl-PL" noProof="0" dirty="0"/>
              <a:t>Drugi poziom</a:t>
            </a:r>
          </a:p>
          <a:p>
            <a:pPr lvl="2" rtl="0"/>
            <a:r>
              <a:rPr lang="pl-PL" noProof="0" dirty="0"/>
              <a:t>Trzeci poziom</a:t>
            </a:r>
          </a:p>
          <a:p>
            <a:pPr lvl="3" rtl="0"/>
            <a:r>
              <a:rPr lang="pl-PL" noProof="0" dirty="0"/>
              <a:t>Czwarty poziom</a:t>
            </a:r>
          </a:p>
          <a:p>
            <a:pPr lvl="4" rtl="0"/>
            <a:r>
              <a:rPr lang="pl-PL" noProof="0" dirty="0"/>
              <a:t>Piąty poziom</a:t>
            </a:r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l-PL" noProof="0" dirty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C0D42F3-CDD5-4B19-B3DB-7C5223465AF0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48105808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Prostokąt 7"/>
          <p:cNvSpPr/>
          <p:nvPr/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611808" y="3428998"/>
            <a:ext cx="5518066" cy="2268559"/>
          </a:xfrm>
        </p:spPr>
        <p:txBody>
          <a:bodyPr rtlCol="0" anchor="t">
            <a:normAutofit/>
          </a:bodyPr>
          <a:lstStyle>
            <a:lvl1pPr algn="r">
              <a:defRPr sz="6000"/>
            </a:lvl1pPr>
          </a:lstStyle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2772274" y="2268786"/>
            <a:ext cx="5357600" cy="1160213"/>
          </a:xfrm>
        </p:spPr>
        <p:txBody>
          <a:bodyPr tIns="0" rtlCol="0" anchor="b">
            <a:normAutofit/>
          </a:bodyPr>
          <a:lstStyle>
            <a:lvl1pPr marL="0" indent="0" algn="r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l-PL" noProof="0"/>
              <a:t>Kliknij, aby edytować styl wzorca podtytułu</a:t>
            </a:r>
            <a:endParaRPr lang="pl-PL" noProof="0" dirty="0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764220DA-B5B5-49D7-8C2F-6AE38BE433AC}" type="datetime1">
              <a:rPr lang="pl-PL" smtClean="0"/>
              <a:pPr/>
              <a:t>18.03.2026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Ins="45720" rtlCol="0"/>
          <a:lstStyle/>
          <a:p>
            <a:pPr rtl="0"/>
            <a:fld id="{6D22F896-40B5-4ADD-8801-0D06FADFA095}" type="slidenum">
              <a:rPr lang="pl-PL" noProof="0" smtClean="0"/>
              <a:t>‹#›</a:t>
            </a:fld>
            <a:endParaRPr lang="pl-PL" noProof="0" dirty="0"/>
          </a:p>
        </p:txBody>
      </p:sp>
      <p:sp>
        <p:nvSpPr>
          <p:cNvPr id="13" name="Pole tekstowe 12"/>
          <p:cNvSpPr txBox="1"/>
          <p:nvPr/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/>
            <a:r>
              <a:rPr lang="pl-PL" sz="2400" noProof="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pl-PL" sz="2400" noProof="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rostokąt 1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Prostokąt 1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Pole tekstowe 8"/>
          <p:cNvSpPr txBox="1"/>
          <p:nvPr/>
        </p:nvSpPr>
        <p:spPr>
          <a:xfrm>
            <a:off x="2194236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/>
            <a:r>
              <a:rPr lang="pl-PL" sz="1800" noProof="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pl-PL" sz="1000" noProof="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4091" cy="1077229"/>
          </a:xfrm>
        </p:spPr>
        <p:txBody>
          <a:bodyPr rtlCol="0"/>
          <a:lstStyle/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  <a:endParaRPr lang="pl-PL" noProof="0" dirty="0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640DEA75-5599-42A8-80C9-8D4706FA3CEF}" type="datetime1">
              <a:rPr lang="pl-PL" smtClean="0"/>
              <a:pPr/>
              <a:t>18.03.2026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l-PL" noProof="0" smtClean="0"/>
              <a:t>‹#›</a:t>
            </a:fld>
            <a:endParaRPr lang="pl-PL" noProof="0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rostokąt 1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Prostokąt 1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Pole tekstowe 8"/>
          <p:cNvSpPr txBox="1"/>
          <p:nvPr/>
        </p:nvSpPr>
        <p:spPr>
          <a:xfrm rot="5400000">
            <a:off x="10337141" y="416061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/>
            <a:r>
              <a:rPr lang="pl-PL" sz="1800" noProof="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pl-PL" sz="1000" noProof="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9239380" y="805818"/>
            <a:ext cx="1326519" cy="5244126"/>
          </a:xfrm>
        </p:spPr>
        <p:txBody>
          <a:bodyPr vert="eaVert" rtlCol="0"/>
          <a:lstStyle>
            <a:lvl1pPr algn="l">
              <a:defRPr/>
            </a:lvl1pPr>
          </a:lstStyle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>
          <a:xfrm>
            <a:off x="2608751" y="970410"/>
            <a:ext cx="6466903" cy="5079534"/>
          </a:xfrm>
        </p:spPr>
        <p:txBody>
          <a:bodyPr vert="eaVert" rtlCol="0"/>
          <a:lstStyle/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  <a:endParaRPr lang="pl-PL" noProof="0" dirty="0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760A8976-6541-452D-8F04-557251250791}" type="datetime1">
              <a:rPr lang="pl-PL" smtClean="0"/>
              <a:pPr/>
              <a:t>18.03.2026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l-PL" noProof="0" smtClean="0"/>
              <a:t>‹#›</a:t>
            </a:fld>
            <a:endParaRPr lang="pl-PL" noProof="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rostokąt 2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Prostokąt 8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/>
        <p:txBody>
          <a:bodyPr rtlCol="0" anchor="ctr"/>
          <a:lstStyle/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  <a:endParaRPr lang="pl-PL" noProof="0" dirty="0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5E6B01C0-B626-4E45-B57F-91080DE0C355}" type="datetime1">
              <a:rPr lang="pl-PL" smtClean="0"/>
              <a:pPr/>
              <a:t>18.03.2026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l-PL" noProof="0" smtClean="0"/>
              <a:t>‹#›</a:t>
            </a:fld>
            <a:endParaRPr lang="pl-PL" noProof="0" dirty="0"/>
          </a:p>
        </p:txBody>
      </p:sp>
      <p:sp>
        <p:nvSpPr>
          <p:cNvPr id="7" name="Pole tekstowe 6"/>
          <p:cNvSpPr txBox="1"/>
          <p:nvPr/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/>
            <a:r>
              <a:rPr lang="pl-PL" sz="1800" noProof="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pl-PL" sz="1000" noProof="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rostokąt 2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Prostokąt 2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Pole tekstowe 10"/>
          <p:cNvSpPr txBox="1"/>
          <p:nvPr/>
        </p:nvSpPr>
        <p:spPr>
          <a:xfrm>
            <a:off x="2191843" y="296258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/>
            <a:r>
              <a:rPr lang="pl-PL" sz="1800" noProof="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pl-PL" sz="1000" noProof="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609873" y="3147254"/>
            <a:ext cx="7956560" cy="1424746"/>
          </a:xfrm>
        </p:spPr>
        <p:txBody>
          <a:bodyPr rtlCol="0" anchor="t">
            <a:normAutofit/>
          </a:bodyPr>
          <a:lstStyle>
            <a:lvl1pPr algn="r">
              <a:defRPr sz="3200"/>
            </a:lvl1pPr>
          </a:lstStyle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2773968" y="2268786"/>
            <a:ext cx="7791931" cy="878468"/>
          </a:xfrm>
        </p:spPr>
        <p:txBody>
          <a:bodyPr tIns="0" rtlCol="0" anchor="b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3B17441-0DDE-4D9F-B41E-984A483CACFE}" type="datetime1">
              <a:rPr lang="pl-PL" smtClean="0"/>
              <a:pPr/>
              <a:t>18.03.2026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l-PL" noProof="0" smtClean="0"/>
              <a:t>‹#›</a:t>
            </a:fld>
            <a:endParaRPr lang="pl-PL" noProof="0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rostokąt 25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Prostokąt 26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609873" y="805817"/>
            <a:ext cx="7950984" cy="1081705"/>
          </a:xfrm>
        </p:spPr>
        <p:txBody>
          <a:bodyPr rtlCol="0"/>
          <a:lstStyle/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Zawartość — symbol zastępczy 2"/>
          <p:cNvSpPr>
            <a:spLocks noGrp="1"/>
          </p:cNvSpPr>
          <p:nvPr>
            <p:ph sz="half" idx="1"/>
          </p:nvPr>
        </p:nvSpPr>
        <p:spPr>
          <a:xfrm>
            <a:off x="2605374" y="2052116"/>
            <a:ext cx="3891960" cy="3997828"/>
          </a:xfrm>
        </p:spPr>
        <p:txBody>
          <a:bodyPr rtlCol="0"/>
          <a:lstStyle/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  <a:endParaRPr lang="pl-PL" noProof="0" dirty="0"/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6666636" y="2052114"/>
            <a:ext cx="3894222" cy="3997829"/>
          </a:xfrm>
        </p:spPr>
        <p:txBody>
          <a:bodyPr rtlCol="0"/>
          <a:lstStyle/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  <a:endParaRPr lang="pl-PL" noProof="0" dirty="0"/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6F76471D-3B4F-4361-8DD8-02D834E1C540}" type="datetime1">
              <a:rPr lang="pl-PL" smtClean="0"/>
              <a:pPr/>
              <a:t>18.03.2026</a:t>
            </a:fld>
            <a:endParaRPr lang="pl-PL" dirty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 dirty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l-PL" noProof="0" smtClean="0"/>
              <a:t>‹#›</a:t>
            </a:fld>
            <a:endParaRPr lang="pl-PL" noProof="0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2196172" y="641223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/>
            <a:r>
              <a:rPr lang="pl-PL" sz="1800" noProof="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pl-PL" sz="1000" noProof="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rostokąt 19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Prostokąt 20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Pole tekstowe 11"/>
          <p:cNvSpPr txBox="1"/>
          <p:nvPr/>
        </p:nvSpPr>
        <p:spPr>
          <a:xfrm>
            <a:off x="2193650" y="636424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/>
            <a:r>
              <a:rPr lang="pl-PL" sz="1800" noProof="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pl-PL" sz="1000" noProof="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609873" y="805818"/>
            <a:ext cx="7956560" cy="1078348"/>
          </a:xfrm>
        </p:spPr>
        <p:txBody>
          <a:bodyPr rtlCol="0"/>
          <a:lstStyle/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2609285" y="2052115"/>
            <a:ext cx="3896467" cy="713818"/>
          </a:xfrm>
        </p:spPr>
        <p:txBody>
          <a:bodyPr rtlCol="0"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2609285" y="2851331"/>
            <a:ext cx="3893623" cy="3071434"/>
          </a:xfrm>
        </p:spPr>
        <p:txBody>
          <a:bodyPr rtlCol="0"/>
          <a:lstStyle/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  <a:endParaRPr lang="pl-PL" noProof="0" dirty="0"/>
          </a:p>
        </p:txBody>
      </p:sp>
      <p:sp>
        <p:nvSpPr>
          <p:cNvPr id="5" name="Tekst — symbol zastępczy 4"/>
          <p:cNvSpPr>
            <a:spLocks noGrp="1"/>
          </p:cNvSpPr>
          <p:nvPr>
            <p:ph type="body" sz="quarter" idx="3"/>
          </p:nvPr>
        </p:nvSpPr>
        <p:spPr>
          <a:xfrm>
            <a:off x="6666634" y="2052115"/>
            <a:ext cx="3899798" cy="713818"/>
          </a:xfrm>
        </p:spPr>
        <p:txBody>
          <a:bodyPr rtlCol="0"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6" name="Zawartość — symbol zastępczy 5"/>
          <p:cNvSpPr>
            <a:spLocks noGrp="1"/>
          </p:cNvSpPr>
          <p:nvPr>
            <p:ph sz="quarter" idx="4"/>
          </p:nvPr>
        </p:nvSpPr>
        <p:spPr>
          <a:xfrm>
            <a:off x="6666635" y="2851331"/>
            <a:ext cx="3899798" cy="3071434"/>
          </a:xfrm>
        </p:spPr>
        <p:txBody>
          <a:bodyPr rtlCol="0"/>
          <a:lstStyle/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  <a:endParaRPr lang="pl-PL" noProof="0" dirty="0"/>
          </a:p>
        </p:txBody>
      </p:sp>
      <p:sp>
        <p:nvSpPr>
          <p:cNvPr id="7" name="Data — symbol zastępczy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9C19A0BF-5125-49DE-981E-57B6FC63465D}" type="datetime1">
              <a:rPr lang="pl-PL" smtClean="0"/>
              <a:pPr/>
              <a:t>18.03.2026</a:t>
            </a:fld>
            <a:endParaRPr lang="pl-PL" dirty="0"/>
          </a:p>
        </p:txBody>
      </p:sp>
      <p:sp>
        <p:nvSpPr>
          <p:cNvPr id="8" name="Stopka — symbol zastępczy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 dirty="0"/>
          </a:p>
        </p:txBody>
      </p:sp>
      <p:sp>
        <p:nvSpPr>
          <p:cNvPr id="9" name="Numer slajdu — symbol zastępczy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l-PL" noProof="0" smtClean="0"/>
              <a:t>‹#›</a:t>
            </a:fld>
            <a:endParaRPr lang="pl-PL" noProof="0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rostokąt 12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Prostokąt 13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E20A1F5-78F8-4BF5-A752-DDFB4F9670B0}" type="datetime1">
              <a:rPr lang="pl-PL" smtClean="0"/>
              <a:pPr/>
              <a:t>18.03.2026</a:t>
            </a:fld>
            <a:endParaRPr lang="pl-PL" dirty="0"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 dirty="0"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l-PL" noProof="0" smtClean="0"/>
              <a:t>‹#›</a:t>
            </a:fld>
            <a:endParaRPr lang="pl-PL" noProof="0" dirty="0"/>
          </a:p>
        </p:txBody>
      </p:sp>
      <p:sp>
        <p:nvSpPr>
          <p:cNvPr id="8" name="Pole tekstowe 7"/>
          <p:cNvSpPr txBox="1"/>
          <p:nvPr/>
        </p:nvSpPr>
        <p:spPr>
          <a:xfrm>
            <a:off x="2196172" y="64122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/>
            <a:r>
              <a:rPr lang="pl-PL" sz="1800" noProof="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pl-PL" sz="1000" noProof="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Prostokąt 12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a — symbol zastępczy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3D7D1916-463D-45FE-879B-4E1E1F66C54B}" type="datetime1">
              <a:rPr lang="pl-PL" smtClean="0"/>
              <a:pPr/>
              <a:t>18.03.2026</a:t>
            </a:fld>
            <a:endParaRPr lang="pl-PL" dirty="0"/>
          </a:p>
        </p:txBody>
      </p:sp>
      <p:sp>
        <p:nvSpPr>
          <p:cNvPr id="3" name="Stopka — symbol zastępczy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l-PL" noProof="0" smtClean="0"/>
              <a:t>‹#›</a:t>
            </a:fld>
            <a:endParaRPr lang="pl-PL" noProof="0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rostokąt 2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Prostokąt 2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Pole tekstowe 9"/>
          <p:cNvSpPr txBox="1"/>
          <p:nvPr/>
        </p:nvSpPr>
        <p:spPr>
          <a:xfrm>
            <a:off x="1554154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/>
            <a:r>
              <a:rPr lang="pl-PL" sz="1800" noProof="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pl-PL" sz="1000" noProof="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70323" y="1282451"/>
            <a:ext cx="2664361" cy="1903241"/>
          </a:xfrm>
        </p:spPr>
        <p:txBody>
          <a:bodyPr rtlCol="0" anchor="b">
            <a:normAutofit/>
          </a:bodyPr>
          <a:lstStyle>
            <a:lvl1pPr algn="l">
              <a:defRPr sz="2400"/>
            </a:lvl1pPr>
          </a:lstStyle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>
          <a:xfrm>
            <a:off x="5120154" y="805818"/>
            <a:ext cx="5446278" cy="5244126"/>
          </a:xfrm>
        </p:spPr>
        <p:txBody>
          <a:bodyPr rtlCol="0" anchor="ctr"/>
          <a:lstStyle/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  <a:endParaRPr lang="pl-PL" noProof="0" dirty="0"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1970322" y="3186154"/>
            <a:ext cx="2664361" cy="2386397"/>
          </a:xfrm>
        </p:spPr>
        <p:txBody>
          <a:bodyPr rtlCol="0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FFAF63F-CE5A-469A-95E8-1871C85B5AD2}" type="datetime1">
              <a:rPr lang="pl-PL" smtClean="0"/>
              <a:pPr/>
              <a:t>18.03.2026</a:t>
            </a:fld>
            <a:endParaRPr lang="pl-PL" dirty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 dirty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l-PL" noProof="0" smtClean="0"/>
              <a:t>‹#›</a:t>
            </a:fld>
            <a:endParaRPr lang="pl-PL" noProof="0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rostokąt 1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Prostokąt 19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Obraz — symbol zastępczy 2"/>
          <p:cNvSpPr>
            <a:spLocks noGrp="1" noChangeAspect="1"/>
          </p:cNvSpPr>
          <p:nvPr>
            <p:ph type="pic" idx="1"/>
          </p:nvPr>
        </p:nvSpPr>
        <p:spPr>
          <a:xfrm>
            <a:off x="6747062" y="3229"/>
            <a:ext cx="4629734" cy="6858000"/>
          </a:xfr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rtlCol="0" anchor="t"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pl-PL" noProof="0"/>
              <a:t>Kliknij ikonę, aby dodać obraz</a:t>
            </a:r>
            <a:endParaRPr lang="pl-PL" noProof="0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1554686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/>
            <a:r>
              <a:rPr lang="pl-PL" sz="1800" noProof="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pl-PL" sz="1000" noProof="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71241" y="1282452"/>
            <a:ext cx="3970986" cy="1900473"/>
          </a:xfrm>
        </p:spPr>
        <p:txBody>
          <a:bodyPr rtlCol="0" anchor="b">
            <a:normAutofit/>
          </a:bodyPr>
          <a:lstStyle>
            <a:lvl1pPr algn="l">
              <a:defRPr sz="3200"/>
            </a:lvl1pPr>
          </a:lstStyle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1970322" y="3182928"/>
            <a:ext cx="3971874" cy="2386394"/>
          </a:xfrm>
        </p:spPr>
        <p:txBody>
          <a:bodyPr rtlCol="0">
            <a:normAutofit/>
          </a:bodyPr>
          <a:lstStyle>
            <a:lvl1pPr marL="0" indent="0" algn="l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D0B47C3B-D391-4CF7-8C55-C6D8F293FA8F}" type="datetime1">
              <a:rPr lang="pl-PL" smtClean="0"/>
              <a:pPr/>
              <a:t>18.03.2026</a:t>
            </a:fld>
            <a:endParaRPr lang="pl-PL" dirty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 dirty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l-PL" noProof="0" smtClean="0"/>
              <a:t>‹#›</a:t>
            </a:fld>
            <a:endParaRPr lang="pl-PL" noProof="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raz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8" name="Prostokąt 7"/>
          <p:cNvSpPr/>
          <p:nvPr/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ytuł — symbol zastępczy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8331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pl-PL" noProof="0" dirty="0"/>
              <a:t>Kliknij, aby edytować styl wzorca tytułu</a:t>
            </a:r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2773599" y="2052116"/>
            <a:ext cx="7796540" cy="3997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pl-PL" noProof="0" dirty="0"/>
              <a:t>Kliknij, aby edytować style wzorca tekstu</a:t>
            </a:r>
          </a:p>
          <a:p>
            <a:pPr lvl="1" rtl="0"/>
            <a:r>
              <a:rPr lang="pl-PL" noProof="0" dirty="0"/>
              <a:t>Drugi poziom</a:t>
            </a:r>
          </a:p>
          <a:p>
            <a:pPr lvl="2" rtl="0"/>
            <a:r>
              <a:rPr lang="pl-PL" noProof="0" dirty="0"/>
              <a:t>Trzeci poziom</a:t>
            </a:r>
          </a:p>
          <a:p>
            <a:pPr lvl="3" rtl="0"/>
            <a:r>
              <a:rPr lang="pl-PL" noProof="0" dirty="0"/>
              <a:t>Czwarty poziom</a:t>
            </a:r>
          </a:p>
          <a:p>
            <a:pPr lvl="4" rtl="0"/>
            <a:r>
              <a:rPr lang="pl-PL" noProof="0" dirty="0"/>
              <a:t>Piąty poziom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2"/>
          </p:nvPr>
        </p:nvSpPr>
        <p:spPr>
          <a:xfrm rot="5400000">
            <a:off x="-810065" y="5270604"/>
            <a:ext cx="2662729" cy="182880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D8855441-A8DF-41E7-AF0A-4DC41FB14C8C}" type="datetime1">
              <a:rPr lang="pl-PL" smtClean="0"/>
              <a:pPr/>
              <a:t>18.03.2026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3"/>
          </p:nvPr>
        </p:nvSpPr>
        <p:spPr>
          <a:xfrm rot="5400000">
            <a:off x="-2237130" y="3661144"/>
            <a:ext cx="5885352" cy="179176"/>
          </a:xfrm>
          <a:prstGeom prst="rect">
            <a:avLst/>
          </a:prstGeom>
        </p:spPr>
        <p:txBody>
          <a:bodyPr vert="horz" lIns="91440" tIns="45720" rIns="91440" bIns="18288" rtlCol="0" anchor="b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pl-PL" noProof="0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4"/>
          </p:nvPr>
        </p:nvSpPr>
        <p:spPr>
          <a:xfrm>
            <a:off x="158407" y="164592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6D22F896-40B5-4ADD-8801-0D06FADFA095}" type="slidenum">
              <a:rPr lang="pl-PL" noProof="0" smtClean="0"/>
              <a:pPr/>
              <a:t>‹#›</a:t>
            </a:fld>
            <a:endParaRPr lang="pl-PL" noProof="0" dirty="0"/>
          </a:p>
        </p:txBody>
      </p:sp>
      <p:sp>
        <p:nvSpPr>
          <p:cNvPr id="57" name="Prostokąt 56"/>
          <p:cNvSpPr/>
          <p:nvPr/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4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344488" indent="-344488" algn="l" defTabSz="914400" rtl="0" eaLnBrk="1" latinLnBrk="0" hangingPunct="1">
        <a:lnSpc>
          <a:spcPct val="120000"/>
        </a:lnSpc>
        <a:spcBef>
          <a:spcPts val="10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953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588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7097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1732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642616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3108960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575304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404164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1CBB709B-AFCA-268D-1F0A-D3359C0797E9}"/>
              </a:ext>
            </a:extLst>
          </p:cNvPr>
          <p:cNvSpPr txBox="1"/>
          <p:nvPr/>
        </p:nvSpPr>
        <p:spPr>
          <a:xfrm>
            <a:off x="1607408" y="1649628"/>
            <a:ext cx="8977184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600" b="1" dirty="0">
                <a:solidFill>
                  <a:prstClr val="white"/>
                </a:solidFill>
                <a:latin typeface="Bookman Old Style" panose="02050604050505020204" pitchFamily="18" charset="0"/>
                <a:ea typeface="+mj-ea"/>
                <a:cs typeface="+mj-cs"/>
              </a:rPr>
              <a:t>S P R A W O Z D A N I E</a:t>
            </a:r>
          </a:p>
          <a:p>
            <a:pPr algn="ctr"/>
            <a:r>
              <a:rPr lang="pl-PL" sz="3600" b="1" dirty="0">
                <a:solidFill>
                  <a:prstClr val="white"/>
                </a:solidFill>
                <a:latin typeface="Bookman Old Style" panose="02050604050505020204" pitchFamily="18" charset="0"/>
                <a:ea typeface="+mj-ea"/>
                <a:cs typeface="+mj-cs"/>
              </a:rPr>
              <a:t>Z REALIZACJI ZADAŃ</a:t>
            </a:r>
          </a:p>
          <a:p>
            <a:pPr algn="ctr"/>
            <a:r>
              <a:rPr lang="pl-PL" sz="3600" b="1" dirty="0">
                <a:solidFill>
                  <a:prstClr val="white"/>
                </a:solidFill>
                <a:latin typeface="Bookman Old Style" panose="02050604050505020204" pitchFamily="18" charset="0"/>
                <a:ea typeface="+mj-ea"/>
                <a:cs typeface="+mj-cs"/>
              </a:rPr>
              <a:t>INSPEKCJI WETERYNARYJNEJ</a:t>
            </a:r>
          </a:p>
          <a:p>
            <a:pPr algn="ctr"/>
            <a:r>
              <a:rPr lang="pl-PL" sz="3600" b="1" dirty="0">
                <a:solidFill>
                  <a:prstClr val="white"/>
                </a:solidFill>
                <a:latin typeface="Bookman Old Style" panose="02050604050505020204" pitchFamily="18" charset="0"/>
                <a:ea typeface="+mj-ea"/>
                <a:cs typeface="+mj-cs"/>
              </a:rPr>
              <a:t>NA TERENIE POWIATU NOWOTOMYSKIEGO </a:t>
            </a:r>
          </a:p>
          <a:p>
            <a:pPr algn="ctr"/>
            <a:r>
              <a:rPr lang="pl-PL" sz="3600" b="1" dirty="0">
                <a:solidFill>
                  <a:prstClr val="white"/>
                </a:solidFill>
                <a:latin typeface="Bookman Old Style" panose="02050604050505020204" pitchFamily="18" charset="0"/>
                <a:ea typeface="+mj-ea"/>
                <a:cs typeface="+mj-cs"/>
              </a:rPr>
              <a:t>W 2025 ROKU</a:t>
            </a:r>
          </a:p>
          <a:p>
            <a:pPr algn="ctr"/>
            <a:endParaRPr lang="pl-PL" sz="4000" b="1" dirty="0">
              <a:solidFill>
                <a:prstClr val="white"/>
              </a:solidFill>
              <a:latin typeface="Bookman Old Style" panose="02050604050505020204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5151211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2E86DE3-61D1-4A6A-C430-EA2056879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7603" y="394105"/>
            <a:ext cx="7958331" cy="1077229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Bef>
                <a:spcPts val="1000"/>
              </a:spcBef>
            </a:pPr>
            <a:r>
              <a:rPr lang="pl-PL" sz="2000" b="1" dirty="0">
                <a:effectLst/>
                <a:latin typeface="Bookman Old Style" panose="02050604050505020204" pitchFamily="18" charset="0"/>
              </a:rPr>
              <a:t>Nadzór i kontrole w obszarze ochrony zdrowia zwierząt </a:t>
            </a:r>
            <a:br>
              <a:rPr lang="pl-PL" sz="2800" b="1" dirty="0">
                <a:effectLst/>
                <a:latin typeface="Cambria" panose="02040503050406030204" pitchFamily="18" charset="0"/>
              </a:rPr>
            </a:br>
            <a:endParaRPr lang="pl-PL" sz="2000" dirty="0">
              <a:latin typeface="Bookman Old Style" panose="02050604050505020204" pitchFamily="18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2EE3CF02-60CD-DB83-BA8F-90C89C0BA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6066" y="876383"/>
            <a:ext cx="3551596" cy="5845692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15D758F4-C517-79B0-AF2A-BF454AC336D4}"/>
              </a:ext>
            </a:extLst>
          </p:cNvPr>
          <p:cNvSpPr txBox="1"/>
          <p:nvPr/>
        </p:nvSpPr>
        <p:spPr>
          <a:xfrm>
            <a:off x="5525625" y="1059527"/>
            <a:ext cx="5657241" cy="48585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  <a:buNone/>
            </a:pPr>
            <a:endParaRPr lang="pl-PL" sz="1600" dirty="0">
              <a:latin typeface="Bookman Old Style" panose="020506040505050202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l-PL" sz="1600" dirty="0">
                <a:effectLst/>
                <a:latin typeface="Bookman Old Style" panose="02050604050505020204" pitchFamily="18" charset="0"/>
                <a:ea typeface="Calibri" panose="020F0502020204030204" pitchFamily="34" charset="0"/>
              </a:rPr>
              <a:t>W wyniku stwierdzenia naruszenia prawodawstwa weterynaryjnego nałożonych zostało </a:t>
            </a:r>
            <a:r>
              <a:rPr lang="pl-PL" sz="16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</a:rPr>
              <a:t>26</a:t>
            </a:r>
            <a:r>
              <a:rPr lang="pl-PL" sz="1600" dirty="0">
                <a:effectLst/>
                <a:latin typeface="Bookman Old Style" panose="02050604050505020204" pitchFamily="18" charset="0"/>
                <a:ea typeface="Calibri" panose="020F0502020204030204" pitchFamily="34" charset="0"/>
              </a:rPr>
              <a:t> mandatów karnych na sumę </a:t>
            </a:r>
            <a:r>
              <a:rPr lang="pl-PL" sz="16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</a:rPr>
              <a:t>5200,00 zł</a:t>
            </a:r>
            <a:r>
              <a:rPr lang="pl-PL" sz="1600" dirty="0">
                <a:effectLst/>
                <a:latin typeface="Bookman Old Style" panose="02050604050505020204" pitchFamily="18" charset="0"/>
                <a:ea typeface="Calibri" panose="020F0502020204030204" pitchFamily="34" charset="0"/>
              </a:rPr>
              <a:t>, (więcej o </a:t>
            </a:r>
            <a:r>
              <a:rPr lang="pl-PL" sz="16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</a:rPr>
              <a:t>9</a:t>
            </a:r>
            <a:r>
              <a:rPr lang="pl-PL" sz="1600" dirty="0">
                <a:effectLst/>
                <a:latin typeface="Bookman Old Style" panose="02050604050505020204" pitchFamily="18" charset="0"/>
                <a:ea typeface="Calibri" panose="020F0502020204030204" pitchFamily="34" charset="0"/>
              </a:rPr>
              <a:t> niż </a:t>
            </a:r>
            <a:br>
              <a:rPr lang="pl-PL" sz="1600" dirty="0">
                <a:effectLst/>
                <a:latin typeface="Bookman Old Style" panose="02050604050505020204" pitchFamily="18" charset="0"/>
                <a:ea typeface="Calibri" panose="020F0502020204030204" pitchFamily="34" charset="0"/>
              </a:rPr>
            </a:br>
            <a:r>
              <a:rPr lang="pl-PL" sz="1600" dirty="0">
                <a:effectLst/>
                <a:latin typeface="Bookman Old Style" panose="02050604050505020204" pitchFamily="18" charset="0"/>
                <a:ea typeface="Calibri" panose="020F0502020204030204" pitchFamily="34" charset="0"/>
              </a:rPr>
              <a:t>w 2024 r.), najwięcej mandatów tj. </a:t>
            </a:r>
            <a:r>
              <a:rPr lang="pl-PL" sz="16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</a:rPr>
              <a:t>14 </a:t>
            </a:r>
            <a:r>
              <a:rPr lang="pl-PL" sz="1600" dirty="0">
                <a:effectLst/>
                <a:latin typeface="Bookman Old Style" panose="02050604050505020204" pitchFamily="18" charset="0"/>
                <a:ea typeface="Calibri" panose="020F0502020204030204" pitchFamily="34" charset="0"/>
              </a:rPr>
              <a:t>nałożono </a:t>
            </a:r>
            <a:br>
              <a:rPr lang="pl-PL" sz="1600" dirty="0">
                <a:effectLst/>
                <a:latin typeface="Bookman Old Style" panose="02050604050505020204" pitchFamily="18" charset="0"/>
                <a:ea typeface="Calibri" panose="020F0502020204030204" pitchFamily="34" charset="0"/>
              </a:rPr>
            </a:br>
            <a:r>
              <a:rPr lang="pl-PL" sz="1600" dirty="0">
                <a:effectLst/>
                <a:latin typeface="Bookman Old Style" panose="02050604050505020204" pitchFamily="18" charset="0"/>
                <a:ea typeface="Calibri" panose="020F0502020204030204" pitchFamily="34" charset="0"/>
              </a:rPr>
              <a:t>za brak szczepień psów przeciwko wściekliźnie, oraz </a:t>
            </a:r>
            <a:r>
              <a:rPr lang="pl-PL" sz="16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</a:rPr>
              <a:t>10</a:t>
            </a:r>
            <a:r>
              <a:rPr lang="pl-PL" sz="1600" dirty="0">
                <a:effectLst/>
                <a:latin typeface="Bookman Old Style" panose="02050604050505020204" pitchFamily="18" charset="0"/>
                <a:ea typeface="Calibri" panose="020F0502020204030204" pitchFamily="34" charset="0"/>
              </a:rPr>
              <a:t> za nieprawidłowości w identyfikacji i rejestracji zwierząt.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l-PL" sz="1600" dirty="0">
                <a:effectLst/>
                <a:latin typeface="Bookman Old Style" panose="02050604050505020204" pitchFamily="18" charset="0"/>
                <a:ea typeface="Calibri" panose="020F0502020204030204" pitchFamily="34" charset="0"/>
              </a:rPr>
              <a:t>Decyzjami nałożono </a:t>
            </a:r>
            <a:r>
              <a:rPr lang="pl-PL" sz="16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</a:rPr>
              <a:t>3</a:t>
            </a:r>
            <a:r>
              <a:rPr lang="pl-PL" sz="1600" dirty="0">
                <a:effectLst/>
                <a:latin typeface="Bookman Old Style" panose="02050604050505020204" pitchFamily="18" charset="0"/>
                <a:ea typeface="Calibri" panose="020F0502020204030204" pitchFamily="34" charset="0"/>
              </a:rPr>
              <a:t> finansowe kary administracyjne, łącznie na kwotę </a:t>
            </a:r>
            <a:r>
              <a:rPr lang="pl-PL" sz="16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</a:rPr>
              <a:t>18 931,10 zł </a:t>
            </a:r>
            <a:r>
              <a:rPr lang="pl-PL" sz="1600" dirty="0">
                <a:effectLst/>
                <a:latin typeface="Bookman Old Style" panose="02050604050505020204" pitchFamily="18" charset="0"/>
                <a:ea typeface="Calibri" panose="020F0502020204030204" pitchFamily="34" charset="0"/>
              </a:rPr>
              <a:t>(2 decyzje to kary </a:t>
            </a:r>
            <a:br>
              <a:rPr lang="pl-PL" sz="1600" dirty="0">
                <a:effectLst/>
                <a:latin typeface="Bookman Old Style" panose="02050604050505020204" pitchFamily="18" charset="0"/>
                <a:ea typeface="Calibri" panose="020F0502020204030204" pitchFamily="34" charset="0"/>
              </a:rPr>
            </a:br>
            <a:r>
              <a:rPr lang="pl-PL" sz="1600" dirty="0">
                <a:effectLst/>
                <a:latin typeface="Bookman Old Style" panose="02050604050505020204" pitchFamily="18" charset="0"/>
                <a:ea typeface="Calibri" panose="020F0502020204030204" pitchFamily="34" charset="0"/>
              </a:rPr>
              <a:t>z ustawy z dnia 16 grudnia 2005 r. o produktach pochodzenia zwierzęcego – za nieprawidłowości </a:t>
            </a:r>
            <a:br>
              <a:rPr lang="pl-PL" sz="1600" dirty="0">
                <a:effectLst/>
                <a:latin typeface="Bookman Old Style" panose="02050604050505020204" pitchFamily="18" charset="0"/>
                <a:ea typeface="Calibri" panose="020F0502020204030204" pitchFamily="34" charset="0"/>
              </a:rPr>
            </a:br>
            <a:r>
              <a:rPr lang="pl-PL" sz="1600" dirty="0">
                <a:effectLst/>
                <a:latin typeface="Bookman Old Style" panose="02050604050505020204" pitchFamily="18" charset="0"/>
                <a:ea typeface="Calibri" panose="020F0502020204030204" pitchFamily="34" charset="0"/>
              </a:rPr>
              <a:t>w produkcji żywności, </a:t>
            </a:r>
            <a:r>
              <a:rPr lang="pl-PL" sz="16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</a:rPr>
              <a:t>1</a:t>
            </a:r>
            <a:r>
              <a:rPr lang="pl-PL" sz="1600" dirty="0">
                <a:effectLst/>
                <a:latin typeface="Bookman Old Style" panose="02050604050505020204" pitchFamily="18" charset="0"/>
                <a:ea typeface="Calibri" panose="020F0502020204030204" pitchFamily="34" charset="0"/>
              </a:rPr>
              <a:t> decyzja z ustawy o ochronie zdrowia zwierząt oraz zwalczaniu chorób zakaźnych zwierząt, za przemieszczanie zwierząt bez wymaganego świadectwa weterynaryjnego).</a:t>
            </a:r>
            <a:endParaRPr lang="pl-PL" sz="1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35223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F774BABB-E608-EBD9-33C5-FA88FCB60C30}"/>
              </a:ext>
            </a:extLst>
          </p:cNvPr>
          <p:cNvSpPr txBox="1"/>
          <p:nvPr/>
        </p:nvSpPr>
        <p:spPr>
          <a:xfrm>
            <a:off x="1804085" y="602318"/>
            <a:ext cx="8099855" cy="48265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1000"/>
              </a:spcBef>
              <a:spcAft>
                <a:spcPts val="1200"/>
              </a:spcAft>
              <a:buNone/>
            </a:pPr>
            <a:endParaRPr lang="pl-PL" sz="2000" b="1" dirty="0">
              <a:effectLst/>
              <a:latin typeface="Bookman Old Style" panose="02050604050505020204" pitchFamily="18" charset="0"/>
            </a:endParaRPr>
          </a:p>
          <a:p>
            <a:pPr algn="ctr">
              <a:lnSpc>
                <a:spcPct val="115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pl-PL" sz="2000" b="1" dirty="0">
                <a:effectLst/>
                <a:latin typeface="Bookman Old Style" panose="02050604050505020204" pitchFamily="18" charset="0"/>
              </a:rPr>
              <a:t>Nadzór nad identyfikacją i rejestracją zwierząt</a:t>
            </a:r>
            <a:endParaRPr lang="pl-PL" sz="2000" b="1" dirty="0">
              <a:effectLst/>
              <a:latin typeface="Cambria" panose="020405030504060302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l-PL" sz="14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Sprawując nadzór w zakresie identyfikacji i rejestracji zwierząt organy Inspekcji Weterynaryjnej:</a:t>
            </a:r>
            <a:endParaRPr lang="pl-PL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15000"/>
              </a:lnSpc>
              <a:spcAft>
                <a:spcPts val="1000"/>
              </a:spcAft>
              <a:buAutoNum type="arabicPeriod"/>
              <a:tabLst>
                <a:tab pos="180340" algn="l"/>
              </a:tabLst>
            </a:pPr>
            <a:r>
              <a:rPr lang="pl-PL" sz="14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mają w szczególności prawo dostępu do danych zawartych w rejestrze prowadzonym przez Polski Związek Hodowców Koni, jak również do danych w rejestrze prowadzonym przez Agencję Restrukturyzacji i Modernizacji Rolnictwa, dotyczącym zwierząt gospodarskich oznakowanych, w tym do dokonywania korekt  i uzupełnień </a:t>
            </a:r>
            <a:br>
              <a:rPr lang="pl-PL" sz="1400" dirty="0"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4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 Centralnej Bazie Danych Systemu IRZ, a także do wprowadzania do ww. rejestru informacji o statusie epizootycznym siedzib stad;</a:t>
            </a:r>
            <a:endParaRPr lang="pl-PL" sz="1400" dirty="0">
              <a:latin typeface="Bookman Old Style" panose="0205060405050502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15000"/>
              </a:lnSpc>
              <a:spcAft>
                <a:spcPts val="1000"/>
              </a:spcAft>
              <a:buAutoNum type="arabicPeriod"/>
              <a:tabLst>
                <a:tab pos="180340" algn="l"/>
              </a:tabLst>
            </a:pPr>
            <a:r>
              <a:rPr lang="pl-PL" sz="14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przeprowadzają kontrole na miejscu w siedzibie stada, w zakresie oznakowania </a:t>
            </a:r>
            <a:br>
              <a:rPr lang="pl-PL" sz="14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4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 rejestracji zwierząt, wypełniania obowiązku prowadzenia księgi rejestracji, oznakowania i wyposażenia bydła oraz koniowatych w paszporty;</a:t>
            </a:r>
            <a:endParaRPr lang="pl-PL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l-PL" sz="14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Inspekcja Weterynaryjna przeprowadza każdego roku kontrole ok. 3% siedzib stad bydła, owiec i kóz, w skali kraju.</a:t>
            </a:r>
            <a:endParaRPr lang="pl-PL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47029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29D3B015-36CA-39BA-5EC7-24A90272012B}"/>
              </a:ext>
            </a:extLst>
          </p:cNvPr>
          <p:cNvSpPr txBox="1"/>
          <p:nvPr/>
        </p:nvSpPr>
        <p:spPr>
          <a:xfrm>
            <a:off x="2039893" y="1004011"/>
            <a:ext cx="8112214" cy="1131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pl-PL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Raport z kontroli identyfikacji i rejestracji w siedzibach stad zwierząt z gatunku bydło, owce i kozy przeprowadzonych w 2025 r. </a:t>
            </a:r>
            <a:endParaRPr lang="pl-PL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213DFD8D-E5D2-BA84-969F-9B3186BD0F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0928" y="2838466"/>
            <a:ext cx="7430144" cy="1996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3439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F9D0A40-AE1C-FBA4-C609-1C027319F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1459" y="1398772"/>
            <a:ext cx="7956560" cy="949011"/>
          </a:xfrm>
        </p:spPr>
        <p:txBody>
          <a:bodyPr>
            <a:normAutofit fontScale="90000"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pl-PL" sz="14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Inspekcja Weterynaryjna kontroluje gospodarstwa utrzymujące zwierzęta, sprawdzając przestrzeganie przepisów o ochronie zwierząt, ze szczególnym uwzględnieniem gospodarstw utrzymujących świnie, cielęta i kury nieśne.</a:t>
            </a:r>
            <a:br>
              <a:rPr lang="pl-PL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pl-PL" sz="1400" dirty="0">
              <a:latin typeface="Bookman Old Style" panose="02050604050505020204" pitchFamily="18" charset="0"/>
            </a:endParaRP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76A3E262-54EF-7758-6DDA-659D51823E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52244" y="520304"/>
            <a:ext cx="7791931" cy="878468"/>
          </a:xfrm>
        </p:spPr>
        <p:txBody>
          <a:bodyPr>
            <a:normAutofit/>
          </a:bodyPr>
          <a:lstStyle/>
          <a:p>
            <a:pPr algn="ctr"/>
            <a:r>
              <a:rPr lang="pl-PL" sz="26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Nadzór nad ochroną zwierząt</a:t>
            </a:r>
            <a:endParaRPr lang="pl-PL" sz="2600" b="1" dirty="0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5A8CA12D-58E5-6309-314B-D8795A07EFEF}"/>
              </a:ext>
            </a:extLst>
          </p:cNvPr>
          <p:cNvSpPr txBox="1"/>
          <p:nvPr/>
        </p:nvSpPr>
        <p:spPr>
          <a:xfrm>
            <a:off x="2173981" y="2277240"/>
            <a:ext cx="609497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l-PL" sz="11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Raport z kontroli gospodarstw utrzymujących zwierzęta gospodarskie</a:t>
            </a:r>
            <a:endParaRPr lang="pl-PL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8CDE53B5-470A-CBFF-769C-C5986668B9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0660" y="2582099"/>
            <a:ext cx="3330894" cy="4114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9549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32A5B400-B05D-10ED-3581-F73EB92EE89F}"/>
              </a:ext>
            </a:extLst>
          </p:cNvPr>
          <p:cNvSpPr txBox="1"/>
          <p:nvPr/>
        </p:nvSpPr>
        <p:spPr>
          <a:xfrm>
            <a:off x="2479074" y="820665"/>
            <a:ext cx="609497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6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Nadzór nad produkcją żywności pochodzenia zwierzęcego</a:t>
            </a:r>
            <a:endParaRPr lang="pl-PL" sz="2600" b="1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87DCEBD7-9F2B-E975-2712-C004C0149C81}"/>
              </a:ext>
            </a:extLst>
          </p:cNvPr>
          <p:cNvSpPr txBox="1"/>
          <p:nvPr/>
        </p:nvSpPr>
        <p:spPr>
          <a:xfrm>
            <a:off x="1329899" y="1879440"/>
            <a:ext cx="6227803" cy="48084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buNone/>
            </a:pPr>
            <a:r>
              <a:rPr lang="pl-PL" sz="1300" kern="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Organy Inspekcji Weterynaryjnej odgrywają podstawową rolę w zakresie bezpieczeństwa produktów spożywczych pochodzenia zwierzęcego. Pozyskiwanie, chów, wytwarzanie, ubój, rozbiór, przetwarzanie, pakowanie, przepakowywanie, przechowywanie lub transport to czynności składowe „produkcji”, nad którymi ma nadzór Inspekcja Weterynaryjna. </a:t>
            </a:r>
            <a:endParaRPr lang="pl-PL" sz="13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pl-PL" sz="1300" kern="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Kontrole urzędowe są prowadzone, w celu sprawdzenia czy stan faktyczny w kontrolowanych podmiotach i zakładach jest zgodny z obowiązującymi wymogami prawnymi, czy podmioty działające na rynku spożywczym stosują się do przepisów w zakresie higieny produkcji i bezpieczeństwa żywności. </a:t>
            </a:r>
            <a:endParaRPr lang="pl-PL" sz="13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buNone/>
            </a:pPr>
            <a:r>
              <a:rPr lang="pl-PL" sz="1300" kern="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 2025 roku przeprowadzono </a:t>
            </a:r>
            <a:r>
              <a:rPr lang="pl-PL" sz="1300" b="1" kern="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192</a:t>
            </a:r>
            <a:r>
              <a:rPr lang="pl-PL" sz="1300" kern="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kontrole w podmiotach związanych </a:t>
            </a:r>
            <a:br>
              <a:rPr lang="pl-PL" sz="1300" kern="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300" kern="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 produkcją żywności pochodzenia zwierzęcego. </a:t>
            </a:r>
            <a:br>
              <a:rPr lang="pl-PL" sz="1300" kern="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pl-PL" sz="1300" kern="0" dirty="0">
              <a:effectLst/>
              <a:latin typeface="Bookman Old Style" panose="0205060405050502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buNone/>
            </a:pPr>
            <a:r>
              <a:rPr lang="pl-PL" sz="1300" kern="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 </a:t>
            </a:r>
            <a:r>
              <a:rPr lang="pl-PL" sz="1300" b="1" kern="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r>
              <a:rPr lang="pl-PL" sz="1300" kern="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podmiotach wykryto łącznie </a:t>
            </a:r>
            <a:r>
              <a:rPr lang="pl-PL" sz="1300" b="1" kern="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59</a:t>
            </a:r>
            <a:r>
              <a:rPr lang="pl-PL" sz="1300" kern="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niezgodności, wydano </a:t>
            </a:r>
            <a:r>
              <a:rPr lang="pl-PL" sz="1300" b="1" kern="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pl-PL" sz="1300" kern="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decyzji pokontrolnych nakazujących usunięcie stwierdzonych uchybień, </a:t>
            </a:r>
            <a:r>
              <a:rPr lang="pl-PL" sz="1300" b="1" kern="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pl-PL" sz="1300" kern="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decyzję zakazującą  wprowadzania do obrotu mleka surowego w związku </a:t>
            </a:r>
            <a:br>
              <a:rPr lang="pl-PL" sz="1300" kern="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300" kern="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 niespełnianiem kryteriów bezpieczeństwa żywności, oraz wydano </a:t>
            </a:r>
            <a:br>
              <a:rPr lang="pl-PL" sz="1300" kern="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300" b="1" kern="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pl-PL" sz="1300" kern="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decyzje zatwierdzające projekty technologiczne zakładów </a:t>
            </a:r>
            <a:br>
              <a:rPr lang="pl-PL" sz="1300" kern="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300" kern="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zatwierdzonych na rynek UE.</a:t>
            </a:r>
            <a:endParaRPr lang="pl-PL" sz="13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BC4F433A-8B9E-D040-5A65-54045F2791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7702" y="2513570"/>
            <a:ext cx="3661720" cy="1830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3901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916EBDE-7994-14D8-BC33-7A15A7F88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4353" y="567100"/>
            <a:ext cx="7958331" cy="97749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600" b="1" dirty="0">
                <a:latin typeface="Bookman Old Style" panose="02050604050505020204" pitchFamily="18" charset="0"/>
              </a:rPr>
              <a:t>Raport z kontroli stanu sanitarnego obiektów </a:t>
            </a:r>
            <a:br>
              <a:rPr lang="pl-PL" sz="2600" b="1" dirty="0">
                <a:latin typeface="Bookman Old Style" panose="02050604050505020204" pitchFamily="18" charset="0"/>
              </a:rPr>
            </a:br>
            <a:r>
              <a:rPr lang="pl-PL" sz="2600" b="1" dirty="0">
                <a:latin typeface="Bookman Old Style" panose="02050604050505020204" pitchFamily="18" charset="0"/>
              </a:rPr>
              <a:t>w zakresie higieny produktów pochodzenia zwierzęcego prezentuje poniższa tabela 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BCC2DF1C-435A-19C0-597A-53148B394B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4894" y="1692876"/>
            <a:ext cx="4803358" cy="48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6774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8C8A270-471D-D849-F7A9-E06A62A03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6392" y="326142"/>
            <a:ext cx="7958331" cy="748895"/>
          </a:xfrm>
        </p:spPr>
        <p:txBody>
          <a:bodyPr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pl-PL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Kontrole oraz badania laboratoryjne żywności</a:t>
            </a:r>
            <a:br>
              <a:rPr lang="pl-PL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pl-PL" sz="2000" dirty="0">
              <a:latin typeface="Bookman Old Style" panose="02050604050505020204" pitchFamily="18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1174E19-BF23-70D6-75A4-168BEA20C3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0530" y="797678"/>
            <a:ext cx="5062150" cy="5966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0227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00FF8DA-2853-C934-7200-4805D20E0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pl-PL" sz="14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Nadzorowane przez Inspekcję Weterynaryjną są: ubój zwierząt w rzeźni w celu wprowadzania mięsa do obrotu, uboje zwierząt w gospodarstwach w ramach produkcji mięsa na użytek własny oraz badanie w kierunku włośni mięsa dzików. </a:t>
            </a:r>
            <a:br>
              <a:rPr lang="pl-PL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4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pl-PL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4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Poniższa tabela przedstawia dane z pełnieniem nadzoru nad ubojem w 2025 r.</a:t>
            </a:r>
            <a:br>
              <a:rPr lang="pl-PL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pl-PL" sz="1300" dirty="0">
              <a:latin typeface="Bookman Old Style" panose="02050604050505020204" pitchFamily="18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E1A761CE-A9AC-47DE-B94E-F7F8BF4C75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6104" y="2224218"/>
            <a:ext cx="6119792" cy="4077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0296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B00E632-6EF7-9836-E307-3B46622E73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8365" y="863125"/>
            <a:ext cx="7958331" cy="1077229"/>
          </a:xfrm>
        </p:spPr>
        <p:txBody>
          <a:bodyPr>
            <a:normAutofit fontScale="90000"/>
          </a:bodyPr>
          <a:lstStyle/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pl-PL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Nadzór nad paszami, ubocznymi produktami pochodzenia zwierzęcego oraz weterynaryjnymi produktami leczniczymi.</a:t>
            </a:r>
            <a:br>
              <a:rPr lang="pl-PL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pl-PL" sz="1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4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Wykaz podmiotów nadzorowanych przez Inspekcję Weterynaryjną w zakresie pasz, ubocznych produktów pochodzenia zwierzęcego nieprzeznaczonych do spożycia przez ludzi oraz weterynaryjnych produktów leczniczych prezentują poniższe tabele:</a:t>
            </a:r>
            <a:br>
              <a:rPr lang="pl-PL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pl-PL" sz="1300" dirty="0">
              <a:latin typeface="Bookman Old Style" panose="02050604050505020204" pitchFamily="18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7DFCBD9A-F443-97AA-8836-AFD7D37B98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7723" y="2983814"/>
            <a:ext cx="4274866" cy="2792626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A90EAA63-7E98-AA09-0A1F-7A93EFB1C6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7884" y="2958758"/>
            <a:ext cx="5261998" cy="2817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9657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obrazu 4">
            <a:extLst>
              <a:ext uri="{FF2B5EF4-FFF2-40B4-BE49-F238E27FC236}">
                <a16:creationId xmlns:a16="http://schemas.microsoft.com/office/drawing/2014/main" id="{2894F1CA-6A25-AF3E-32CD-FFA3751A6DE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7524" r="27524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723A91AD-B7FB-81E6-DAE0-142CF5D757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53065" y="1116454"/>
            <a:ext cx="5268172" cy="4019612"/>
          </a:xfrm>
        </p:spPr>
        <p:txBody>
          <a:bodyPr>
            <a:normAutofit fontScale="92500" lnSpcReduction="20000"/>
          </a:bodyPr>
          <a:lstStyle/>
          <a:p>
            <a:pPr marL="0" marR="0" lvl="0" indent="0" defTabSz="4572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  <a:p>
            <a:pPr marL="0" marR="0" lvl="0" indent="0" defTabSz="4572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W 2025 roku pobrano </a:t>
            </a:r>
            <a:r>
              <a:rPr kumimoji="0" lang="pl-PL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58</a:t>
            </a:r>
            <a:r>
              <a:rPr kumimoji="0" lang="pl-PL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 </a:t>
            </a:r>
            <a:r>
              <a:rPr kumimoji="0" lang="pl-PL" sz="1500" b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próbek pasz i wody do pojenia zwierząt, do badań laboratoryjnych m.in. w kierunku: antybiotyków, metali toksycznych, dioksyn, </a:t>
            </a:r>
            <a:r>
              <a:rPr kumimoji="0" lang="pl-PL" sz="1500" b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mykotoksyn</a:t>
            </a:r>
            <a:r>
              <a:rPr kumimoji="0" lang="pl-PL" sz="1500" b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, Salmonelli, zawartości zabronionych białek pochodzenia zwierzęcego, stymulatorów wzrostu, homogeniczności, ilości składników pokarmowych </a:t>
            </a:r>
            <a:r>
              <a:rPr kumimoji="0" lang="pl-PL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i witamin.   W 1 badaniu stwierdzono błąd w deklarowanej zawartości pierwiastków śladowych Fe, Mn, Cu, Zn, (przeprowadzono stosowną kontrolę doraźną).</a:t>
            </a:r>
            <a:endParaRPr kumimoji="0" lang="pl-PL" sz="1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lvl="0" indent="0" defTabSz="4572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Wystawiono </a:t>
            </a:r>
            <a:r>
              <a:rPr kumimoji="0" lang="pl-PL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206</a:t>
            </a:r>
            <a:r>
              <a:rPr kumimoji="0" lang="pl-PL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 świadectw weterynaryjnych, tym na eksport karmy i pasz </a:t>
            </a:r>
            <a:r>
              <a:rPr kumimoji="0" lang="pl-PL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146</a:t>
            </a:r>
            <a:r>
              <a:rPr kumimoji="0" lang="pl-PL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  świadectw do krajów poza UE, oraz </a:t>
            </a:r>
            <a:r>
              <a:rPr kumimoji="0" lang="pl-PL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60</a:t>
            </a:r>
            <a:r>
              <a:rPr kumimoji="0" lang="pl-PL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 świadectw weterynaryjnych poza UE, na uboczne produkty pochodzenia zwierzęcego jako surowiec do produkcji karmy dla zwierząt domowych. </a:t>
            </a:r>
            <a:endParaRPr kumimoji="0" lang="pl-PL" sz="1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algn="just">
              <a:lnSpc>
                <a:spcPct val="115000"/>
              </a:lnSpc>
              <a:spcBef>
                <a:spcPts val="1000"/>
              </a:spcBef>
              <a:buNone/>
            </a:pPr>
            <a:r>
              <a:rPr lang="pl-PL" sz="1500" b="0" dirty="0">
                <a:effectLst/>
                <a:latin typeface="Bookman Old Style" panose="02050604050505020204" pitchFamily="18" charset="0"/>
              </a:rPr>
              <a:t>W porównaniu do 2024 r., jest to </a:t>
            </a:r>
            <a:r>
              <a:rPr lang="pl-PL" sz="1500" b="1" dirty="0">
                <a:effectLst/>
                <a:latin typeface="Bookman Old Style" panose="02050604050505020204" pitchFamily="18" charset="0"/>
              </a:rPr>
              <a:t>5-krotny</a:t>
            </a:r>
            <a:r>
              <a:rPr lang="pl-PL" sz="1500" b="0" dirty="0">
                <a:effectLst/>
                <a:latin typeface="Bookman Old Style" panose="02050604050505020204" pitchFamily="18" charset="0"/>
              </a:rPr>
              <a:t> wzrost ilości świadectw eksportowych.</a:t>
            </a:r>
            <a:endParaRPr lang="pl-PL" sz="1500" b="1" dirty="0">
              <a:effectLst/>
              <a:latin typeface="Cambria" panose="02040503050406030204" pitchFamily="18" charset="0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025497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B60DD78-3EC2-12F8-DE91-70FD579001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0135" y="2755555"/>
            <a:ext cx="7037173" cy="3144796"/>
          </a:xfrm>
        </p:spPr>
        <p:txBody>
          <a:bodyPr>
            <a:norm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pl-PL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 2025 roku zrealizowano zaplanowane badania monitoringu chorób zakaźnych zwierząt, odzwierzęcych czynników chorobotwórczych, pozostałości chemicznych  i leków weterynaryjnych oraz bakteriologicznych kryteriów bezpieczeństwa żywności, w środkach spożywczych pochodzenia zwierzęcego i paszach. </a:t>
            </a:r>
            <a:br>
              <a:rPr lang="pl-PL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pl-PL" sz="2000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4917552E-9FF4-6425-B30E-0118E7993C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4658" y="753764"/>
            <a:ext cx="6308125" cy="1710088"/>
          </a:xfrm>
        </p:spPr>
        <p:txBody>
          <a:bodyPr>
            <a:normAutofit fontScale="40000" lnSpcReduction="20000"/>
          </a:bodyPr>
          <a:lstStyle/>
          <a:p>
            <a:pPr algn="just"/>
            <a:endParaRPr lang="pl-PL" dirty="0"/>
          </a:p>
          <a:p>
            <a:pPr algn="ctr"/>
            <a:r>
              <a:rPr lang="pl-PL" sz="4900" dirty="0">
                <a:latin typeface="Bookman Old Style" panose="02050604050505020204" pitchFamily="18" charset="0"/>
              </a:rPr>
              <a:t>Niniejsze sprawozdanie podsumowuje działania Inspekcji Weterynaryjnej prowadzone </a:t>
            </a:r>
            <a:br>
              <a:rPr lang="pl-PL" sz="4900" dirty="0">
                <a:latin typeface="Bookman Old Style" panose="02050604050505020204" pitchFamily="18" charset="0"/>
              </a:rPr>
            </a:br>
            <a:r>
              <a:rPr lang="pl-PL" sz="4900" dirty="0">
                <a:latin typeface="Bookman Old Style" panose="02050604050505020204" pitchFamily="18" charset="0"/>
              </a:rPr>
              <a:t>w 2025 roku, na terenie </a:t>
            </a:r>
            <a:br>
              <a:rPr lang="pl-PL" sz="4900" dirty="0">
                <a:latin typeface="Bookman Old Style" panose="02050604050505020204" pitchFamily="18" charset="0"/>
              </a:rPr>
            </a:br>
            <a:r>
              <a:rPr lang="pl-PL" sz="4900" dirty="0">
                <a:latin typeface="Bookman Old Style" panose="02050604050505020204" pitchFamily="18" charset="0"/>
              </a:rPr>
              <a:t>Powiatu Nowotomyskiego.</a:t>
            </a:r>
          </a:p>
          <a:p>
            <a:pPr algn="just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926367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B57BDEE-62B4-64AC-A486-FF8C6B003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7029" y="474424"/>
            <a:ext cx="7958331" cy="1077229"/>
          </a:xfrm>
        </p:spPr>
        <p:txBody>
          <a:bodyPr>
            <a:normAutofit fontScale="90000"/>
          </a:bodyPr>
          <a:lstStyle/>
          <a:p>
            <a:pPr algn="l">
              <a:lnSpc>
                <a:spcPct val="115000"/>
              </a:lnSpc>
              <a:spcBef>
                <a:spcPts val="1000"/>
              </a:spcBef>
            </a:pPr>
            <a:r>
              <a:rPr lang="pl-PL" sz="2200" b="1" dirty="0">
                <a:effectLst/>
                <a:latin typeface="Bookman Old Style" panose="02050604050505020204" pitchFamily="18" charset="0"/>
              </a:rPr>
              <a:t>Weterynaryjna kontrola w handlu pomiędzy Polską, </a:t>
            </a:r>
            <a:br>
              <a:rPr lang="pl-PL" sz="2200" b="1" dirty="0">
                <a:effectLst/>
                <a:latin typeface="Bookman Old Style" panose="02050604050505020204" pitchFamily="18" charset="0"/>
              </a:rPr>
            </a:br>
            <a:r>
              <a:rPr lang="pl-PL" sz="2200" b="1" dirty="0">
                <a:effectLst/>
                <a:latin typeface="Bookman Old Style" panose="02050604050505020204" pitchFamily="18" charset="0"/>
              </a:rPr>
              <a:t>a państwami członkowskimi Unii Europejskiej, </a:t>
            </a:r>
            <a:br>
              <a:rPr lang="pl-PL" sz="2200" b="1" dirty="0">
                <a:effectLst/>
                <a:latin typeface="Bookman Old Style" panose="02050604050505020204" pitchFamily="18" charset="0"/>
              </a:rPr>
            </a:br>
            <a:r>
              <a:rPr lang="pl-PL" sz="2200" b="1" dirty="0">
                <a:effectLst/>
                <a:latin typeface="Bookman Old Style" panose="02050604050505020204" pitchFamily="18" charset="0"/>
              </a:rPr>
              <a:t>a także przy eksporcie z Polski do krajów trzecich</a:t>
            </a:r>
            <a:br>
              <a:rPr lang="pl-PL" sz="3200" b="1" dirty="0">
                <a:effectLst/>
                <a:latin typeface="Cambria" panose="02040503050406030204" pitchFamily="18" charset="0"/>
              </a:rPr>
            </a:br>
            <a:br>
              <a:rPr lang="pl-PL" sz="3200" b="1" dirty="0">
                <a:effectLst/>
                <a:latin typeface="Cambria" panose="02040503050406030204" pitchFamily="18" charset="0"/>
              </a:rPr>
            </a:br>
            <a:r>
              <a:rPr lang="pl-PL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Liczba zwierząt wysłanych z powiatu w handlu do krajów UE w 2025 r.</a:t>
            </a:r>
            <a:endParaRPr lang="pl-PL" sz="1800" dirty="0">
              <a:latin typeface="Bookman Old Style" panose="02050604050505020204" pitchFamily="18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40635863-77B8-719C-84E7-1CEFF989E4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1170" y="2432575"/>
            <a:ext cx="6656170" cy="1473866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7094F6C3-9787-D602-B512-46FE3BEC046B}"/>
              </a:ext>
            </a:extLst>
          </p:cNvPr>
          <p:cNvSpPr txBox="1"/>
          <p:nvPr/>
        </p:nvSpPr>
        <p:spPr>
          <a:xfrm>
            <a:off x="2377029" y="4242934"/>
            <a:ext cx="6094970" cy="6412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l-PL" sz="16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Liczba zwierząt gospodarskich eksportowanych do krajów poza UE:</a:t>
            </a:r>
            <a:endParaRPr lang="pl-PL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AA7ABAB0-19FC-E824-D788-976B9B469E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1170" y="4884135"/>
            <a:ext cx="7088660" cy="1349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9036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id="{4FACD12F-FBAB-EDBD-19F4-E599597A01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84879" y="409095"/>
            <a:ext cx="5357600" cy="313775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kumimoji="0" lang="pl-PL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Realizacja planów i założeń</a:t>
            </a:r>
            <a:endParaRPr lang="pl-PL" dirty="0">
              <a:latin typeface="Bookman Old Style" panose="02050604050505020204" pitchFamily="18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B81FF676-E9B5-9444-428D-C90B5745C7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6768" y="867177"/>
            <a:ext cx="3801762" cy="5654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1220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4627DCC6-E58F-192A-1CE3-19E57113E7CA}"/>
              </a:ext>
            </a:extLst>
          </p:cNvPr>
          <p:cNvSpPr txBox="1"/>
          <p:nvPr/>
        </p:nvSpPr>
        <p:spPr>
          <a:xfrm>
            <a:off x="1721708" y="1109078"/>
            <a:ext cx="8550876" cy="45207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pl-PL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Prowadzone w 2025 roku działania, wzmożone i kosztowne w związku </a:t>
            </a:r>
            <a:br>
              <a:rPr lang="pl-PL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 wzrostem ilości ognisk chorób zakaźnych </a:t>
            </a:r>
            <a:br>
              <a:rPr lang="pl-PL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 drobiu w powiecie nowotomyskim </a:t>
            </a:r>
            <a:br>
              <a:rPr lang="pl-PL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 województwie wielkopolskim, oraz </a:t>
            </a:r>
            <a:br>
              <a:rPr lang="pl-PL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 innych obszarach kraju, gwarantowały na terenie powiatu nowotomyskiego, bezpieczeństwo publiczne </a:t>
            </a:r>
            <a:br>
              <a:rPr lang="pl-PL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 zakresie weterynarii.</a:t>
            </a:r>
            <a:endParaRPr lang="pl-PL" sz="28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64724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C1798DE-E39F-4B61-1B5A-1673FB0B0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8365" y="1499439"/>
            <a:ext cx="7958331" cy="779787"/>
          </a:xfrm>
        </p:spPr>
        <p:txBody>
          <a:bodyPr>
            <a:normAutofit/>
          </a:bodyPr>
          <a:lstStyle/>
          <a:p>
            <a:pPr algn="ctr"/>
            <a:r>
              <a:rPr lang="pl-PL" sz="3200" b="1" dirty="0">
                <a:latin typeface="Bookman Old Style" panose="02050604050505020204" pitchFamily="18" charset="0"/>
              </a:rPr>
              <a:t>DZIĘKUJE ZA UWAGĘ 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E2E1A958-D81A-D1BE-EC09-EEBEA8905E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9514" y="2563431"/>
            <a:ext cx="4431956" cy="260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5740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264ED9C6-703B-1E6E-7BB3-C3C79BA07B10}"/>
              </a:ext>
            </a:extLst>
          </p:cNvPr>
          <p:cNvSpPr txBox="1"/>
          <p:nvPr/>
        </p:nvSpPr>
        <p:spPr>
          <a:xfrm>
            <a:off x="1390135" y="562232"/>
            <a:ext cx="8680622" cy="3174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pl-PL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EZD-RP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pl-PL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Przygotowano urząd do wdrożenia od 01.01.2026 r. systemu elektronicznego zarządzania dokumentacją - EZD RP. </a:t>
            </a:r>
            <a:br>
              <a:rPr lang="pl-PL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Wykonano niezbędne remonty instalacji elektrycznej z wymianą tablic </a:t>
            </a:r>
            <a:br>
              <a:rPr lang="pl-PL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 zabezpieczeń elektrycznych. Zrealizowano samodzielne podziemne przyłącze elektryczne do budynku będącym w trwałym zarządzie Powiatowego Inspektoratu Weterynarii w Nowym Tomyślu – wyeliminowanie korzystania z napowietrznych kabli łączących budynek Inspektoratu </a:t>
            </a:r>
            <a:br>
              <a:rPr lang="pl-PL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 przestarzałą rozdzielnią zlokalizowaną w budynku innego podmiotu</a:t>
            </a:r>
            <a:r>
              <a:rPr lang="pl-PL" sz="1800" dirty="0">
                <a:solidFill>
                  <a:srgbClr val="00B05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l-PL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42BF85EC-5EE1-C6C8-DCB7-420BC954D0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8623" y="3976248"/>
            <a:ext cx="3591696" cy="239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912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obrazu 4">
            <a:extLst>
              <a:ext uri="{FF2B5EF4-FFF2-40B4-BE49-F238E27FC236}">
                <a16:creationId xmlns:a16="http://schemas.microsoft.com/office/drawing/2014/main" id="{6AEDEB17-388B-E198-834F-606765B8327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31473" r="3147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Tytuł 2">
            <a:extLst>
              <a:ext uri="{FF2B5EF4-FFF2-40B4-BE49-F238E27FC236}">
                <a16:creationId xmlns:a16="http://schemas.microsoft.com/office/drawing/2014/main" id="{F625C642-237F-4415-AE26-0C845F76C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500" y="454549"/>
            <a:ext cx="3970986" cy="663737"/>
          </a:xfrm>
        </p:spPr>
        <p:txBody>
          <a:bodyPr>
            <a:normAutofit/>
          </a:bodyPr>
          <a:lstStyle/>
          <a:p>
            <a:r>
              <a:rPr lang="pl-PL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 okresie sprawozdawczym stwierdzono</a:t>
            </a:r>
            <a:r>
              <a:rPr lang="pl-PL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pl-PL" sz="2000" dirty="0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CE51D48E-8519-377C-25E3-92ACFCAE2F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06378" y="1421027"/>
            <a:ext cx="4992130" cy="4982424"/>
          </a:xfrm>
        </p:spPr>
        <p:txBody>
          <a:bodyPr>
            <a:normAutofit fontScale="62500" lnSpcReduction="20000"/>
          </a:bodyPr>
          <a:lstStyle/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r>
              <a:rPr lang="pl-PL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jedno ognisko wysoce zjadliwej grypy ptaków   (HPAI) na terenie gminy Kuślin w zakładzie utrzymującym </a:t>
            </a:r>
            <a:br>
              <a:rPr lang="pl-PL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184 693</a:t>
            </a:r>
            <a:r>
              <a:rPr lang="pl-PL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indyki rzeźne, </a:t>
            </a:r>
          </a:p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r>
              <a:rPr lang="pl-PL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wykryto wysoce zjadliwą grypę ptaków u padłego żurawia znalezionego na terenie gminy Zbąszyń, </a:t>
            </a:r>
          </a:p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r>
              <a:rPr lang="pl-PL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stwierdzono dwa ogniska rzekomego pomoru drobiu (ND) u kur niosek (</a:t>
            </a:r>
            <a:r>
              <a:rPr lang="pl-PL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łącznie 26 487 kur</a:t>
            </a:r>
            <a:r>
              <a:rPr lang="pl-PL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na terenie gminy Opalenica, </a:t>
            </a:r>
          </a:p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r>
              <a:rPr lang="pl-PL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stwierdzono </a:t>
            </a:r>
            <a:r>
              <a:rPr lang="pl-PL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jedno</a:t>
            </a:r>
            <a:r>
              <a:rPr lang="pl-PL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ognisko zgnilca amerykańskiego </a:t>
            </a:r>
            <a:br>
              <a:rPr lang="pl-PL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 pszczół na terenie gminy Nowy Tomyśl (pasieka </a:t>
            </a:r>
            <a:r>
              <a:rPr lang="pl-PL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pl-PL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rodzin), </a:t>
            </a:r>
          </a:p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r>
              <a:rPr lang="pl-PL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wykryto afrykański pomór świń (ASF) na pograniczu gmin Zbąszyń i Miedzichowo u </a:t>
            </a:r>
            <a:r>
              <a:rPr lang="pl-PL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trzech</a:t>
            </a:r>
            <a:r>
              <a:rPr lang="pl-PL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dzików, </a:t>
            </a:r>
          </a:p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r>
              <a:rPr lang="pl-PL" dirty="0"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pl-PL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ykryto włośnicę w mięsie </a:t>
            </a:r>
            <a:r>
              <a:rPr lang="pl-PL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pl-PL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dzika, </a:t>
            </a:r>
          </a:p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r>
              <a:rPr lang="pl-PL" dirty="0"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wykryto </a:t>
            </a:r>
            <a:r>
              <a:rPr lang="pl-PL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Salmonellozę w stadzie </a:t>
            </a:r>
            <a:r>
              <a:rPr lang="pl-PL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1030</a:t>
            </a:r>
            <a:r>
              <a:rPr lang="pl-PL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kur niosek.</a:t>
            </a:r>
            <a:endParaRPr lang="pl-PL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l-PL" sz="1600" dirty="0"/>
          </a:p>
        </p:txBody>
      </p:sp>
    </p:spTree>
    <p:extLst>
      <p:ext uri="{BB962C8B-B14F-4D97-AF65-F5344CB8AC3E}">
        <p14:creationId xmlns:p14="http://schemas.microsoft.com/office/powerpoint/2010/main" val="41056553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1593645-8EBF-12B7-DFA0-9AEB3927F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pl-PL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 2025 r. wystąpiły następujące choroby zakaźne zwierząt podlegające urzędowemu zwalczaniu </a:t>
            </a:r>
            <a:br>
              <a:rPr lang="pl-PL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pl-PL" sz="2000" dirty="0"/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21379AAA-78FC-8242-F0CE-6B1F0B17247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78521" y="2470410"/>
            <a:ext cx="3892550" cy="2049670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FB653BDE-82ED-38A9-CFD1-0FF3B59B65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pic>
        <p:nvPicPr>
          <p:cNvPr id="11" name="Symbol zastępczy zawartości 10">
            <a:extLst>
              <a:ext uri="{FF2B5EF4-FFF2-40B4-BE49-F238E27FC236}">
                <a16:creationId xmlns:a16="http://schemas.microsoft.com/office/drawing/2014/main" id="{88BBCF4F-26AC-E7B2-05A8-7D03139D2FF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599314" y="2470410"/>
            <a:ext cx="5497584" cy="2072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6497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EFBBFBC-0F53-9417-DBB7-DD5773BE8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1208" y="892314"/>
            <a:ext cx="7950984" cy="1081705"/>
          </a:xfrm>
        </p:spPr>
        <p:txBody>
          <a:bodyPr>
            <a:normAutofit fontScale="90000"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pl-PL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 2025 r. na terytorium powiatu Nowotomyskiego wystąpiły następujące choroby zakaźne zwierząt podlegające </a:t>
            </a:r>
            <a:br>
              <a:rPr lang="pl-PL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obowiązkowi rejestracji</a:t>
            </a:r>
            <a:br>
              <a:rPr lang="pl-PL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pl-PL" sz="1400" dirty="0">
              <a:latin typeface="Bookman Old Style" panose="02050604050505020204" pitchFamily="18" charset="0"/>
            </a:endParaRP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983F1946-AB45-2A3D-088A-2AC11B210DD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64876" y="4574683"/>
            <a:ext cx="4598946" cy="1962106"/>
          </a:xfrm>
          <a:prstGeom prst="rect">
            <a:avLst/>
          </a:prstGeom>
        </p:spPr>
      </p:pic>
      <p:pic>
        <p:nvPicPr>
          <p:cNvPr id="15" name="Symbol zastępczy zawartości 14">
            <a:extLst>
              <a:ext uri="{FF2B5EF4-FFF2-40B4-BE49-F238E27FC236}">
                <a16:creationId xmlns:a16="http://schemas.microsoft.com/office/drawing/2014/main" id="{1C497901-6B82-D0C1-1A00-4D2B3F0DC02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382521" y="2168611"/>
            <a:ext cx="6907890" cy="204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814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4439AC6-5157-78F4-E058-C34C71B69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4035" y="783342"/>
            <a:ext cx="7958331" cy="1077229"/>
          </a:xfrm>
        </p:spPr>
        <p:txBody>
          <a:bodyPr>
            <a:normAutofit fontScale="90000"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pl-PL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Liczba wykonanych badań monitoringowych (kontrolnych) </a:t>
            </a:r>
            <a:br>
              <a:rPr lang="pl-PL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 kierunku poszczególnych jednostek chorobowych:</a:t>
            </a:r>
            <a:r>
              <a:rPr lang="pl-PL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pl-PL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pl-PL" sz="2000" dirty="0">
              <a:latin typeface="Bookman Old Style" panose="02050604050505020204" pitchFamily="18" charset="0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69E085CF-4B13-7801-ACA2-0674493ED0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7707" y="1519881"/>
            <a:ext cx="6299140" cy="4935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8309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4A3403A-F191-5DB5-D50D-3350A7D2E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9145" y="1905398"/>
            <a:ext cx="7956560" cy="4007309"/>
          </a:xfrm>
        </p:spPr>
        <p:txBody>
          <a:bodyPr>
            <a:normAutofit fontScale="90000"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pl-PL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 związku z wykryciem w 2025 r. w Polsce </a:t>
            </a:r>
            <a:r>
              <a:rPr lang="pl-PL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80</a:t>
            </a:r>
            <a:r>
              <a:rPr lang="pl-PL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ognisk przenoszonej przez owady krwiopijne, choroby niebieskiego języka u bydła, tereny województw: wielkopolskiego, zachodniopomorskiego, lubuskiego, dolnośląskiego, opolskiego, śląskiego, łódzkiego, kujawsko-pomorskiego, pomorskiego, warmińsko-mazurskiego oraz częściowo mazowieckiego i podlaskiego włączono do obszaru zagrożenia wystąpieniem tej choroby (to obszar w promieniu ok. 150 km od ognisk tej choroby). Przemieszczenie bydła, owiec i kóz poza ten obszar do obszarów wolnych, z wyłączeniem przewozu bezpośrednio do rzeźni, wymaga m.in. uzyskania ujemnych wyników badania w kierunku choroby niebieskiego języka próbek pobranych do 30 dni przed przemieszczeniem zwierząt.</a:t>
            </a:r>
            <a:br>
              <a:rPr lang="pl-P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pl-PL" sz="1800" dirty="0">
              <a:latin typeface="Bookman Old Style" panose="02050604050505020204" pitchFamily="18" charset="0"/>
            </a:endParaRP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709CD3E0-5664-3744-F790-2DC9AD7D6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43774" y="588268"/>
            <a:ext cx="7791931" cy="878468"/>
          </a:xfrm>
        </p:spPr>
        <p:txBody>
          <a:bodyPr>
            <a:normAutofit/>
          </a:bodyPr>
          <a:lstStyle/>
          <a:p>
            <a:pPr algn="l"/>
            <a:r>
              <a:rPr lang="pl-PL" sz="2800" b="1" dirty="0">
                <a:latin typeface="Bookman Old Style" panose="02050604050505020204" pitchFamily="18" charset="0"/>
              </a:rPr>
              <a:t>CHOROBA NIEBIESKIEGO JĘZYKA</a:t>
            </a:r>
          </a:p>
        </p:txBody>
      </p:sp>
    </p:spTree>
    <p:extLst>
      <p:ext uri="{BB962C8B-B14F-4D97-AF65-F5344CB8AC3E}">
        <p14:creationId xmlns:p14="http://schemas.microsoft.com/office/powerpoint/2010/main" val="23629921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8757FC8-5A66-4F89-0F95-A8BC9CA81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0206" y="1248032"/>
            <a:ext cx="8167940" cy="5350475"/>
          </a:xfrm>
        </p:spPr>
        <p:txBody>
          <a:bodyPr>
            <a:normAutofit fontScale="90000"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pl-PL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 2025 roku utrzymano status </a:t>
            </a:r>
            <a:r>
              <a:rPr lang="pl-PL" sz="1800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„strefy II - różowej ASF”</a:t>
            </a:r>
            <a:r>
              <a:rPr lang="pl-PL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dla powiatu nowotomyskiego. W związku z potwierdzeniem występowania w 2025 r. wirusa afrykańskiego pomoru świń u dwóch dzików w powiecie nowotomyskim, prowadzono działania zapobiegawcze przed wystąpieniem ASF w gospodarstwach utrzymujących świnie, m.in. </a:t>
            </a:r>
            <a:r>
              <a:rPr lang="pl-PL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498 </a:t>
            </a:r>
            <a:r>
              <a:rPr lang="pl-PL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kontroli </a:t>
            </a:r>
            <a:r>
              <a:rPr lang="pl-PL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bioasekuracji</a:t>
            </a:r>
            <a:r>
              <a:rPr lang="pl-PL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hodowli świń (kontrole przeprowadzono w </a:t>
            </a:r>
            <a:r>
              <a:rPr lang="pl-PL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261 </a:t>
            </a:r>
            <a:r>
              <a:rPr lang="pl-PL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siedzibach stad). Najczęstsze uchybienia dotyczyły: zabezpieczenia chlewni oraz magazynów pasz i ściółki przed dostępem zwierząt domowych, oczyszczania i odkażania narzędzi i sprzętu do obsługi świń, mat dezynfekcyjnych przed wejściami </a:t>
            </a:r>
            <a:br>
              <a:rPr lang="pl-PL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 gospodarstwa oraz zwalczania gryzoni.     </a:t>
            </a:r>
            <a:br>
              <a:rPr lang="pl-PL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 ramach zapobiegania ASF przeprowadzono także: </a:t>
            </a:r>
            <a:r>
              <a:rPr lang="pl-PL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pl-PL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szkolenia, dystrybucję       </a:t>
            </a:r>
            <a:r>
              <a:rPr lang="pl-PL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595</a:t>
            </a:r>
            <a:r>
              <a:rPr lang="pl-PL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ulotek, </a:t>
            </a:r>
            <a:r>
              <a:rPr lang="pl-PL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51</a:t>
            </a:r>
            <a:r>
              <a:rPr lang="pl-PL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kontroli  </a:t>
            </a:r>
            <a:r>
              <a:rPr lang="pl-PL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bioasekuracji</a:t>
            </a:r>
            <a:r>
              <a:rPr lang="pl-PL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w </a:t>
            </a:r>
            <a:r>
              <a:rPr lang="pl-PL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13 </a:t>
            </a:r>
            <a:r>
              <a:rPr lang="pl-PL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punktach przetrzymywania tusz dzików na okres badań w kierunku afrykańskiego pomoru świń, przy udziale myśliwych, pracowników nadleśnictw, oraz zatrudnionego zespołu z psami tropiącymi i dronem, przeprowadzono </a:t>
            </a:r>
            <a:r>
              <a:rPr lang="pl-PL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pl-PL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akcji poszukiwań padłych dzików na terenie powiatu, oraz inne działania mające na celu ograniczenie możliwości wystąpienia ASF u świń i dzików, a także wysoce zjadliwej grypy (HPAI) </a:t>
            </a:r>
            <a:br>
              <a:rPr lang="pl-PL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 drobiu. </a:t>
            </a:r>
            <a:br>
              <a:rPr lang="pl-P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pl-PL" sz="1800" dirty="0">
              <a:latin typeface="Bookman Old Style" panose="02050604050505020204" pitchFamily="18" charset="0"/>
            </a:endParaRP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B835DD43-DAAF-E0EF-9B4C-F42DAA2E97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20206" y="353488"/>
            <a:ext cx="7791931" cy="783333"/>
          </a:xfrm>
        </p:spPr>
        <p:txBody>
          <a:bodyPr>
            <a:normAutofit/>
          </a:bodyPr>
          <a:lstStyle/>
          <a:p>
            <a:pPr algn="ctr"/>
            <a:r>
              <a:rPr lang="pl-PL" sz="2600" b="1" dirty="0">
                <a:latin typeface="Bookman Old Style" panose="02050604050505020204" pitchFamily="18" charset="0"/>
              </a:rPr>
              <a:t>AFRYKAŃSKI POMÓR ŚWIŃ </a:t>
            </a:r>
          </a:p>
        </p:txBody>
      </p:sp>
    </p:spTree>
    <p:extLst>
      <p:ext uri="{BB962C8B-B14F-4D97-AF65-F5344CB8AC3E}">
        <p14:creationId xmlns:p14="http://schemas.microsoft.com/office/powerpoint/2010/main" val="88707966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dison">
  <a:themeElements>
    <a:clrScheme name="Madison">
      <a:dk1>
        <a:sysClr val="windowText" lastClr="000000"/>
      </a:dk1>
      <a:lt1>
        <a:sysClr val="window" lastClr="FFFFFF"/>
      </a:lt1>
      <a:dk2>
        <a:srgbClr val="1F2D29"/>
      </a:dk2>
      <a:lt2>
        <a:srgbClr val="C5FAEB"/>
      </a:lt2>
      <a:accent1>
        <a:srgbClr val="A1D68B"/>
      </a:accent1>
      <a:accent2>
        <a:srgbClr val="5EC795"/>
      </a:accent2>
      <a:accent3>
        <a:srgbClr val="4DADCF"/>
      </a:accent3>
      <a:accent4>
        <a:srgbClr val="CDB756"/>
      </a:accent4>
      <a:accent5>
        <a:srgbClr val="E29C36"/>
      </a:accent5>
      <a:accent6>
        <a:srgbClr val="8EC0C1"/>
      </a:accent6>
      <a:hlink>
        <a:srgbClr val="6D9D9B"/>
      </a:hlink>
      <a:folHlink>
        <a:srgbClr val="6D8583"/>
      </a:folHlink>
    </a:clrScheme>
    <a:fontScheme name="Madison">
      <a:maj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dison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alpha val="88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6806281_TF45439525.potx" id="{37E37CEA-D513-4DEE-AC84-1D8D373E041B}" vid="{F9EE8BDF-7AC5-4B54-933C-4C392B3D09FD}"/>
    </a:ext>
  </a:extLst>
</a:theme>
</file>

<file path=ppt/theme/theme2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209D4EA3-187B-4130-8E4D-A4F81F96784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15A3BA9-6D02-4532-AB7C-88A97C6EE27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E38766F-4A4C-4A97-A586-D473DB738966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Projekt Madison</Template>
  <TotalTime>331</TotalTime>
  <Words>1441</Words>
  <Application>Microsoft Office PowerPoint</Application>
  <PresentationFormat>Panoramiczny</PresentationFormat>
  <Paragraphs>57</Paragraphs>
  <Slides>23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23</vt:i4>
      </vt:variant>
    </vt:vector>
  </HeadingPairs>
  <TitlesOfParts>
    <vt:vector size="32" baseType="lpstr">
      <vt:lpstr>Arial</vt:lpstr>
      <vt:lpstr>Bookman Old Style</vt:lpstr>
      <vt:lpstr>Calibri</vt:lpstr>
      <vt:lpstr>Cambria</vt:lpstr>
      <vt:lpstr>MS Shell Dlg 2</vt:lpstr>
      <vt:lpstr>Times New Roman</vt:lpstr>
      <vt:lpstr>Wingdings</vt:lpstr>
      <vt:lpstr>Wingdings 3</vt:lpstr>
      <vt:lpstr>Madison</vt:lpstr>
      <vt:lpstr>Prezentacja programu PowerPoint</vt:lpstr>
      <vt:lpstr>W 2025 roku zrealizowano zaplanowane badania monitoringu chorób zakaźnych zwierząt, odzwierzęcych czynników chorobotwórczych, pozostałości chemicznych  i leków weterynaryjnych oraz bakteriologicznych kryteriów bezpieczeństwa żywności, w środkach spożywczych pochodzenia zwierzęcego i paszach.  </vt:lpstr>
      <vt:lpstr>Prezentacja programu PowerPoint</vt:lpstr>
      <vt:lpstr>W okresie sprawozdawczym stwierdzono: </vt:lpstr>
      <vt:lpstr>W 2025 r. wystąpiły następujące choroby zakaźne zwierząt podlegające urzędowemu zwalczaniu  </vt:lpstr>
      <vt:lpstr>W 2025 r. na terytorium powiatu Nowotomyskiego wystąpiły następujące choroby zakaźne zwierząt podlegające  obowiązkowi rejestracji </vt:lpstr>
      <vt:lpstr>Liczba wykonanych badań monitoringowych (kontrolnych)  w kierunku poszczególnych jednostek chorobowych:  </vt:lpstr>
      <vt:lpstr>W związku z wykryciem w 2025 r. w Polsce 80 ognisk przenoszonej przez owady krwiopijne, choroby niebieskiego języka u bydła, tereny województw: wielkopolskiego, zachodniopomorskiego, lubuskiego, dolnośląskiego, opolskiego, śląskiego, łódzkiego, kujawsko-pomorskiego, pomorskiego, warmińsko-mazurskiego oraz częściowo mazowieckiego i podlaskiego włączono do obszaru zagrożenia wystąpieniem tej choroby (to obszar w promieniu ok. 150 km od ognisk tej choroby). Przemieszczenie bydła, owiec i kóz poza ten obszar do obszarów wolnych, z wyłączeniem przewozu bezpośrednio do rzeźni, wymaga m.in. uzyskania ujemnych wyników badania w kierunku choroby niebieskiego języka próbek pobranych do 30 dni przed przemieszczeniem zwierząt. </vt:lpstr>
      <vt:lpstr>W 2025 roku utrzymano status „strefy II - różowej ASF” dla powiatu nowotomyskiego. W związku z potwierdzeniem występowania w 2025 r. wirusa afrykańskiego pomoru świń u dwóch dzików w powiecie nowotomyskim, prowadzono działania zapobiegawcze przed wystąpieniem ASF w gospodarstwach utrzymujących świnie, m.in. 498 kontroli bioasekuracji hodowli świń (kontrole przeprowadzono w 261 siedzibach stad). Najczęstsze uchybienia dotyczyły: zabezpieczenia chlewni oraz magazynów pasz i ściółki przed dostępem zwierząt domowych, oczyszczania i odkażania narzędzi i sprzętu do obsługi świń, mat dezynfekcyjnych przed wejściami  do gospodarstwa oraz zwalczania gryzoni.      W ramach zapobiegania ASF przeprowadzono także: 4 szkolenia, dystrybucję       595 ulotek, 51 kontroli  bioasekuracji w 13 punktach przetrzymywania tusz dzików na okres badań w kierunku afrykańskiego pomoru świń, przy udziale myśliwych, pracowników nadleśnictw, oraz zatrudnionego zespołu z psami tropiącymi i dronem, przeprowadzono 7 akcji poszukiwań padłych dzików na terenie powiatu, oraz inne działania mające na celu ograniczenie możliwości wystąpienia ASF u świń i dzików, a także wysoce zjadliwej grypy (HPAI)  u drobiu.  </vt:lpstr>
      <vt:lpstr>Nadzór i kontrole w obszarze ochrony zdrowia zwierząt  </vt:lpstr>
      <vt:lpstr>Prezentacja programu PowerPoint</vt:lpstr>
      <vt:lpstr>Prezentacja programu PowerPoint</vt:lpstr>
      <vt:lpstr>Inspekcja Weterynaryjna kontroluje gospodarstwa utrzymujące zwierzęta, sprawdzając przestrzeganie przepisów o ochronie zwierząt, ze szczególnym uwzględnieniem gospodarstw utrzymujących świnie, cielęta i kury nieśne. </vt:lpstr>
      <vt:lpstr>Prezentacja programu PowerPoint</vt:lpstr>
      <vt:lpstr>Raport z kontroli stanu sanitarnego obiektów  w zakresie higieny produktów pochodzenia zwierzęcego prezentuje poniższa tabela </vt:lpstr>
      <vt:lpstr>Kontrole oraz badania laboratoryjne żywności </vt:lpstr>
      <vt:lpstr>Nadzorowane przez Inspekcję Weterynaryjną są: ubój zwierząt w rzeźni w celu wprowadzania mięsa do obrotu, uboje zwierząt w gospodarstwach w ramach produkcji mięsa na użytek własny oraz badanie w kierunku włośni mięsa dzików.    Poniższa tabela przedstawia dane z pełnieniem nadzoru nad ubojem w 2025 r. </vt:lpstr>
      <vt:lpstr>Nadzór nad paszami, ubocznymi produktami pochodzenia zwierzęcego oraz weterynaryjnymi produktami leczniczymi.  Wykaz podmiotów nadzorowanych przez Inspekcję Weterynaryjną w zakresie pasz, ubocznych produktów pochodzenia zwierzęcego nieprzeznaczonych do spożycia przez ludzi oraz weterynaryjnych produktów leczniczych prezentują poniższe tabele: </vt:lpstr>
      <vt:lpstr>Prezentacja programu PowerPoint</vt:lpstr>
      <vt:lpstr>Weterynaryjna kontrola w handlu pomiędzy Polską,  a państwami członkowskimi Unii Europejskiej,  a także przy eksporcie z Polski do krajów trzecich  Liczba zwierząt wysłanych z powiatu w handlu do krajów UE w 2025 r.</vt:lpstr>
      <vt:lpstr>Prezentacja programu PowerPoint</vt:lpstr>
      <vt:lpstr>Prezentacja programu PowerPoint</vt:lpstr>
      <vt:lpstr>DZIĘKUJE ZA UWAGĘ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Renata Protas</dc:creator>
  <cp:lastModifiedBy>Renata Protas</cp:lastModifiedBy>
  <cp:revision>17</cp:revision>
  <dcterms:created xsi:type="dcterms:W3CDTF">2026-03-02T12:55:58Z</dcterms:created>
  <dcterms:modified xsi:type="dcterms:W3CDTF">2026-03-18T13:14:34Z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